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7104063" cy="10234613"/>
  <p:embeddedFontLst>
    <p:embeddedFont>
      <p:font typeface="Raleway" panose="020B0604020202020204" charset="-70"/>
      <p:regular r:id="rId22"/>
      <p:bold r:id="rId23"/>
      <p:italic r:id="rId24"/>
      <p:boldItalic r:id="rId25"/>
    </p:embeddedFont>
    <p:embeddedFont>
      <p:font typeface="Roboto" panose="020B0604020202020204" charset="0"/>
      <p:regular r:id="rId26"/>
      <p:bold r:id="rId27"/>
      <p:italic r:id="rId28"/>
      <p:boldItalic r:id="rId29"/>
    </p:embeddedFont>
    <p:embeddedFont>
      <p:font typeface="Lato" panose="020B0604020202020204" charset="-7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01C609E-8CA1-478E-B11D-13B45DC1FA4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4421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59" tIns="99059" rIns="99059" bIns="9905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t.wikipedia.org/wiki/Vesi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e1fc8d0f4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e1fc8d0f4_2_1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ee855807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ee8558076_0_27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c54cc7a92f68bf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c54cc7a92f68bfb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df29bb1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df29bb137_0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dd42a43d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dd42a43d3_2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7df100f0c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7df100f0cf_0_5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139c484fdb7cf9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139c484fdb7cf9c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de95779d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de95779dd_0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e1fc8d0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7e1fc8d0f4_0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ee85580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ee8558076_0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e1fc8d0f4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e1fc8d0f4_2_1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ee855807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ee8558076_0_7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df100f0c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df100f0cf_0_0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e1fc8d0f4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e1fc8d0f4_1_3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dd42a43d3_0_1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dd42a43d3_0_1532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495376" indent="-371532">
              <a:lnSpc>
                <a:spcPct val="115000"/>
              </a:lnSpc>
              <a:buClr>
                <a:srgbClr val="FF0000"/>
              </a:buClr>
              <a:buSzPts val="1800"/>
              <a:buFont typeface="Times New Roman"/>
              <a:buChar char="●"/>
            </a:pPr>
            <a:r>
              <a:rPr lang="et" sz="200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Puhas DNA on happeline, toatemperatuuril tahke, suhteliselt pehme, värvitu või õrnalt violetja varjundiga, </a:t>
            </a:r>
            <a:r>
              <a:rPr lang="et" sz="2000">
                <a:highlight>
                  <a:schemeClr val="lt1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vees</a:t>
            </a:r>
            <a:r>
              <a:rPr lang="et" sz="200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hästi lahustuv makromolekul.</a:t>
            </a:r>
            <a:r>
              <a:rPr lang="et" sz="2000">
                <a:solidFill>
                  <a:srgbClr val="FF0000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>
              <a:solidFill>
                <a:srgbClr val="FF0000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1734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ee855807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ee8558076_0_12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139c484fdb7cf9c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139c484fdb7cf9c_6:notes"/>
          <p:cNvSpPr txBox="1">
            <a:spLocks noGrp="1"/>
          </p:cNvSpPr>
          <p:nvPr>
            <p:ph type="body" idx="1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spcFirstLastPara="1" wrap="square" lIns="99059" tIns="99059" rIns="99059" bIns="9905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-koolikott.ee/kogumik/19744-5-2-Geenitehnoloogia#peatukk-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-koolikott.ee/kogumik/19744-5-2-Geenitehnoloogia#peatukk-6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focus.com/the-human-body/how-long-is-your-dna/" TargetMode="External"/><Relationship Id="rId13" Type="http://schemas.openxmlformats.org/officeDocument/2006/relationships/hyperlink" Target="http://8371149.la02.neti.ee/kool/vanker/gerber/tsentrifuug_funke_gerber.html" TargetMode="External"/><Relationship Id="rId3" Type="http://schemas.openxmlformats.org/officeDocument/2006/relationships/hyperlink" Target="https://e-koolikott.ee/kogumik/19744-5-2-Geenitehnoloogia#peatukk-1" TargetMode="External"/><Relationship Id="rId7" Type="http://schemas.openxmlformats.org/officeDocument/2006/relationships/hyperlink" Target="https://www.bbvaopenmind.com/en/science/bioscience/the-origin-of-the-human-species-a-chromosome-fusion/" TargetMode="External"/><Relationship Id="rId12" Type="http://schemas.openxmlformats.org/officeDocument/2006/relationships/hyperlink" Target="https://www.tested.com/science/611385-lab-tools-history-pipette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geneetika.ee/geneetika-opik/" TargetMode="External"/><Relationship Id="rId11" Type="http://schemas.openxmlformats.org/officeDocument/2006/relationships/hyperlink" Target="https://sciencing.com/use-lab-pipettes-8391951.html" TargetMode="External"/><Relationship Id="rId5" Type="http://schemas.openxmlformats.org/officeDocument/2006/relationships/hyperlink" Target="https://www.kliinik.ee/haiguste_abc/dna/id-244" TargetMode="External"/><Relationship Id="rId15" Type="http://schemas.openxmlformats.org/officeDocument/2006/relationships/hyperlink" Target="https://haridustehnoloogid.ee/wp-content/uploads/2014/10/DNA_isikutuvastus_UrmasTokko.pdf" TargetMode="External"/><Relationship Id="rId10" Type="http://schemas.openxmlformats.org/officeDocument/2006/relationships/hyperlink" Target="https://medlineplus.gov/ency/article/002432.htm" TargetMode="External"/><Relationship Id="rId4" Type="http://schemas.openxmlformats.org/officeDocument/2006/relationships/hyperlink" Target="https://www.weforum.org/agenda/2015/03/qa-the-future-of-gene-technology/" TargetMode="External"/><Relationship Id="rId9" Type="http://schemas.openxmlformats.org/officeDocument/2006/relationships/hyperlink" Target="https://www.envir.ee/et/gmo" TargetMode="External"/><Relationship Id="rId14" Type="http://schemas.openxmlformats.org/officeDocument/2006/relationships/hyperlink" Target="https://et.laermfeuer.org/passos-eletroforese-gel-agarose-lista_167122-1420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ammegymnaasium.ee/teemeplus-projek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Geenitehnoloogiat tutvustav töötuba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8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</a:rPr>
              <a:t>Eliise Laur</a:t>
            </a:r>
            <a:endParaRPr>
              <a:solidFill>
                <a:srgbClr val="000000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</a:rPr>
              <a:t>Kristiina Sumnikova</a:t>
            </a:r>
            <a:endParaRPr>
              <a:solidFill>
                <a:srgbClr val="000000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</a:rPr>
              <a:t>Tartu Tamme Gümnaasium</a:t>
            </a:r>
            <a:endParaRPr>
              <a:solidFill>
                <a:srgbClr val="000000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</a:rPr>
              <a:t>2020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727650" y="59307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 smtClean="0"/>
              <a:t>NÄITEID GMO-dest</a:t>
            </a:r>
            <a:endParaRPr dirty="0"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1"/>
          </p:nvPr>
        </p:nvSpPr>
        <p:spPr>
          <a:xfrm>
            <a:off x="729450" y="1273775"/>
            <a:ext cx="7688700" cy="30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u="sng" dirty="0">
                <a:solidFill>
                  <a:schemeClr val="hlink"/>
                </a:solidFill>
                <a:hlinkClick r:id="rId3"/>
              </a:rPr>
              <a:t>https://e-koolikott.ee/kogumik/19744-5-2-Geenitehnoloogia#peatukk-4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u="sng" dirty="0">
                <a:solidFill>
                  <a:schemeClr val="hlink"/>
                </a:solidFill>
                <a:hlinkClick r:id="rId4"/>
              </a:rPr>
              <a:t>https://e-koolikott.ee/kogumik/19744-5-2-Geenitehnoloogia#peatukk-6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t" dirty="0"/>
              <a:t>https://e-koolikott.ee/kogumik/19744-5-2-Geenitehnoloogia#peatukk-3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438325" y="24214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Praktilised tegevused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>
            <a:off x="617650" y="5918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Kuidas töötada automaatpipetiga?</a:t>
            </a:r>
            <a:r>
              <a:rPr lang="et" sz="1400" b="0"/>
              <a:t>[13]</a:t>
            </a:r>
            <a:r>
              <a:rPr lang="et"/>
              <a:t> </a:t>
            </a:r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body" idx="1"/>
          </p:nvPr>
        </p:nvSpPr>
        <p:spPr>
          <a:xfrm>
            <a:off x="727650" y="1271900"/>
            <a:ext cx="7688700" cy="34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Hoia pipetti nii, et PÖIAL jääks kõige peale.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Pipeti ots on ALATI suunaga allapoole.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ÄRA KEERA pipetti ÜLE lubatust mahust.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Suru otsik paraja jõuga otsa ja peale iga kasutamist võta ALATI UUS OTSIK.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Vedeliku sisestamiseks </a:t>
            </a:r>
            <a:r>
              <a:rPr lang="et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vajuta </a:t>
            </a: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nupp esimese peatuseni, aseta pipeti ots vedelikku, seejärel vabasta aeglaselt nupp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Vedeliku </a:t>
            </a:r>
            <a:r>
              <a:rPr lang="et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väljutamiseks aseta </a:t>
            </a: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pipeti ots anumasse, seejärel vajuta nupp teise peatuseni, tõsta pipett välja ja seejärel vabasta nupp.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1000 mikroliitrit = 1 milliliiter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5563800" y="1271900"/>
            <a:ext cx="2480700" cy="8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 b="1">
                <a:latin typeface="Times New Roman"/>
                <a:ea typeface="Times New Roman"/>
                <a:cs typeface="Times New Roman"/>
                <a:sym typeface="Times New Roman"/>
              </a:rPr>
              <a:t>Vanasti kasutati pipeteerimiseks suud ja kõrt. </a:t>
            </a: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[14]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>
            <a:spLocks noGrp="1"/>
          </p:cNvSpPr>
          <p:nvPr>
            <p:ph type="title"/>
          </p:nvPr>
        </p:nvSpPr>
        <p:spPr>
          <a:xfrm>
            <a:off x="729450" y="537700"/>
            <a:ext cx="7688700" cy="60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>
                <a:latin typeface="Times New Roman"/>
                <a:ea typeface="Times New Roman"/>
                <a:cs typeface="Times New Roman"/>
                <a:sym typeface="Times New Roman"/>
              </a:rPr>
              <a:t>Tsentrifuugimine</a:t>
            </a:r>
            <a:r>
              <a:rPr lang="et" sz="1400" b="0" dirty="0">
                <a:latin typeface="Times New Roman"/>
                <a:ea typeface="Times New Roman"/>
                <a:cs typeface="Times New Roman"/>
                <a:sym typeface="Times New Roman"/>
              </a:rPr>
              <a:t>[15]</a:t>
            </a:r>
            <a:r>
              <a:rPr lang="et" sz="1800" dirty="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25"/>
          <p:cNvSpPr txBox="1">
            <a:spLocks noGrp="1"/>
          </p:cNvSpPr>
          <p:nvPr>
            <p:ph type="body" idx="1"/>
          </p:nvPr>
        </p:nvSpPr>
        <p:spPr>
          <a:xfrm>
            <a:off x="729450" y="1294725"/>
            <a:ext cx="7688700" cy="30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Segu koostisosade üksteisest eraldamiseks kasutatakse tsentrifugaaljõudu, mille mõjul sadenevad erineva </a:t>
            </a:r>
            <a:r>
              <a:rPr lang="et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raskusega (massiga) </a:t>
            </a:r>
            <a:r>
              <a:rPr lang="e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osakesed kihiti üksteise peale.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 ml verd kaalub 1,06 g - veri on veest raskem/tihedam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Tuube tsentrifuugi asetades tuleb jälgida, et tuubid jätaksid rootori tasakaalu</a:t>
            </a:r>
            <a:r>
              <a:rPr lang="et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(Vajadusel aseta vastaspoolele tuub sama koguse veega).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rpm - rootori pöörete arv minutis</a:t>
            </a:r>
            <a:r>
              <a:rPr lang="et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 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>
            <a:spLocks noGrp="1"/>
          </p:cNvSpPr>
          <p:nvPr>
            <p:ph type="title"/>
          </p:nvPr>
        </p:nvSpPr>
        <p:spPr>
          <a:xfrm>
            <a:off x="729450" y="1231050"/>
            <a:ext cx="7688700" cy="50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Geeli valmistamine </a:t>
            </a:r>
            <a:r>
              <a:rPr lang="et" b="0"/>
              <a:t>[16]</a:t>
            </a:r>
            <a:endParaRPr b="0"/>
          </a:p>
        </p:txBody>
      </p:sp>
      <p:sp>
        <p:nvSpPr>
          <p:cNvPr id="166" name="Google Shape;166;p26"/>
          <p:cNvSpPr txBox="1">
            <a:spLocks noGrp="1"/>
          </p:cNvSpPr>
          <p:nvPr>
            <p:ph type="body" idx="1"/>
          </p:nvPr>
        </p:nvSpPr>
        <p:spPr>
          <a:xfrm>
            <a:off x="869600" y="1733250"/>
            <a:ext cx="7688700" cy="31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Kaalu 2,5g agar-agarit, sega see 100 mL destilleeritud veega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Sulata hägust lahust mikrolaineahjus ca 1 minut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Sega aeglaselt, korda kuumutamist mikrolaineahjus, kuni vedelik on läbipaistev (pole hägune).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(Meie praegu ei tee: lisa paar tilka DNA-d märgistavat ainet: etiidiumbromiidi; NB! Mürgine!)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Vala geel vastavasse kambrisse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Aseta kohale “hammastega” plastplaat ning jäta geel ca 20 minutiks tahkuma.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729450" y="506075"/>
            <a:ext cx="7688700" cy="6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Geeli keetimiseks vajalikud vahendid</a:t>
            </a:r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body" idx="1"/>
          </p:nvPr>
        </p:nvSpPr>
        <p:spPr>
          <a:xfrm>
            <a:off x="729450" y="1291050"/>
            <a:ext cx="7688700" cy="30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AGAROOS ja VESI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KAAL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KEEDUKLAAS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KLAASPULK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MIKROLAINEAHI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Geeli “HAMBAD”</a:t>
            </a:r>
            <a:endParaRPr lang="et"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GEELIVANN</a:t>
            </a: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t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(vorm)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729450" y="557725"/>
            <a:ext cx="7688700" cy="6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>
                <a:latin typeface="Times New Roman"/>
                <a:ea typeface="Times New Roman"/>
                <a:cs typeface="Times New Roman"/>
                <a:sym typeface="Times New Roman"/>
              </a:rPr>
              <a:t>DNA eraldamise tulemus geelelektroforeesi teel.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8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/>
              <a:t>                                    (</a:t>
            </a:r>
            <a:r>
              <a:rPr lang="et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ELIISE LAUR)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79" name="Google Shape;17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4225" y="1383925"/>
            <a:ext cx="4573276" cy="3321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DNA eraldamine süljest (suuõõne limaskesta rakkudest) </a:t>
            </a:r>
            <a:r>
              <a:rPr lang="et" b="0"/>
              <a:t>[17]</a:t>
            </a:r>
            <a:endParaRPr b="0"/>
          </a:p>
        </p:txBody>
      </p:sp>
      <p:sp>
        <p:nvSpPr>
          <p:cNvPr id="185" name="Google Shape;185;p29"/>
          <p:cNvSpPr txBox="1">
            <a:spLocks noGrp="1"/>
          </p:cNvSpPr>
          <p:nvPr>
            <p:ph type="body" idx="1"/>
          </p:nvPr>
        </p:nvSpPr>
        <p:spPr>
          <a:xfrm>
            <a:off x="729450" y="2345900"/>
            <a:ext cx="7688700" cy="27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minutit enne katset mitte süüa ega nätsu närida 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Valmistada umbes 18% NaCl lahus (18 g NaCl + 82 g vett)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Sülita katseklaasi või väikesesse topsi 1-2 ml sülge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Lisada 2-3 tilka nõudepesuvahendit ja segada tikuga 2 minutit.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Lisada proovile ca 18%-line NaCl lahus ja segada.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Lisada 70-kraadist piiritust, valada ettevaatlikult mööda katseklaasi serva, et tekiks eraldi niitjas kiht. See läbipaistev ollus ongi teie DNA.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>
            <a:spLocks noGrp="1"/>
          </p:cNvSpPr>
          <p:nvPr>
            <p:ph type="title"/>
          </p:nvPr>
        </p:nvSpPr>
        <p:spPr>
          <a:xfrm>
            <a:off x="727650" y="5618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Kasutatud allikad</a:t>
            </a:r>
            <a:endParaRPr/>
          </a:p>
        </p:txBody>
      </p:sp>
      <p:sp>
        <p:nvSpPr>
          <p:cNvPr id="191" name="Google Shape;191;p30"/>
          <p:cNvSpPr txBox="1">
            <a:spLocks noGrp="1"/>
          </p:cNvSpPr>
          <p:nvPr>
            <p:ph type="body" idx="1"/>
          </p:nvPr>
        </p:nvSpPr>
        <p:spPr>
          <a:xfrm>
            <a:off x="727650" y="1188025"/>
            <a:ext cx="7688700" cy="39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t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Villo, L., Kreen, M. &amp; Randla, T. (n.d.). Biokeemia praktikumide töökorraldus. Praktikumi juhend, Tallinna Tehnikaülikool.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t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https://e-koolikott.ee/kogumik/19744-5-2-Geenitehnoloogia#peatukk-1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t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https://www.weforum.org/agenda/2015/03/qa-the-future-of-gene-technology/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t" sz="12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https://www.kliinik.ee/haiguste_abc/dna/id-244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t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Urmas Tokko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http://geneetika.ee/geneetika-opik/</a:t>
            </a:r>
            <a:r>
              <a:rPr lang="et" sz="1200">
                <a:latin typeface="Times New Roman"/>
                <a:ea typeface="Times New Roman"/>
                <a:cs typeface="Times New Roman"/>
                <a:sym typeface="Times New Roman"/>
              </a:rPr>
              <a:t> peatükk 22, lk704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https://www.bbvaopenmind.com/en/science/bioscience/the-origin-of-the-human-species-a-chromosome-fusion/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https://www.sciencefocus.com/the-human-body/how-long-is-your-dna/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t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https://www.envir.ee/et/gmo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t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https://medlineplus.gov/ency/article/002432.htm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>
                <a:latin typeface="Times New Roman"/>
                <a:ea typeface="Times New Roman"/>
                <a:cs typeface="Times New Roman"/>
                <a:sym typeface="Times New Roman"/>
              </a:rPr>
              <a:t>näide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>
                <a:latin typeface="Times New Roman"/>
                <a:ea typeface="Times New Roman"/>
                <a:cs typeface="Times New Roman"/>
                <a:sym typeface="Times New Roman"/>
              </a:rPr>
              <a:t>näide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https://sciencing.com/use-lab-pipettes-8391951.html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https://www.tested.com/science/611385-lab-tools-history-pipette/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http://8371149.la02.neti.ee/kool/vanker/gerber/tsentrifuug_funke_gerber.html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https://et.laermfeuer.org/passos-eletroforese-gel-agarose-lista_167122-14209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AutoNum type="arabicPeriod"/>
            </a:pPr>
            <a:r>
              <a:rPr lang="et" sz="12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5"/>
              </a:rPr>
              <a:t>https://haridustehnoloogid.ee/wp-content/uploads/2014/10/DNA_isikutuvastus_UrmasTokko.pdf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25" y="2571750"/>
            <a:ext cx="9144000" cy="25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7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Töötoa on koostanud Eliise Laur ja Kristiina Sumnikova (11.LO klass; juhendaja Urmas Tokko), Tartu Tamme Gümnaasium 2019/2020.</a:t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Töötuba on koostatud ja läbi viidud Euroopa Liidu ERF toel, Tamme gümnaasiumi „Teeme+“ projekti (</a:t>
            </a:r>
            <a:r>
              <a:rPr lang="et" sz="18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https://tammegymnaasium.ee/teemeplus-projekt/</a:t>
            </a:r>
            <a:r>
              <a:rPr lang="et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) „Õpilastest ekspertrühmad töötubades õpetama“ raames.</a:t>
            </a:r>
            <a:endParaRPr sz="1800"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2375" y="-48550"/>
            <a:ext cx="4011625" cy="262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OHUTUS ENNEKÕIKE! </a:t>
            </a:r>
            <a:r>
              <a:rPr lang="et" sz="1400" b="0"/>
              <a:t>[1]</a:t>
            </a:r>
            <a:endParaRPr sz="1400" b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Tule laborisse ilma üleriieteta ning aseta ebavajalikud asjad selleks ettenähtud kohta.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Kanna kitlit ja kummikindaid.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Pikad juuksed soovitame kinnitada.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Ära kiirusta ja kuula juhendajat!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ctrTitle"/>
          </p:nvPr>
        </p:nvSpPr>
        <p:spPr>
          <a:xfrm>
            <a:off x="607200" y="554775"/>
            <a:ext cx="7688100" cy="7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Mida ja miks me täna teeme?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subTitle" idx="1"/>
          </p:nvPr>
        </p:nvSpPr>
        <p:spPr>
          <a:xfrm>
            <a:off x="729625" y="1382250"/>
            <a:ext cx="7688100" cy="33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Vaatame koos üle geenitehnoloogia rakenduste näiteid ja meetodeid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Viime läbi praktilisi tegevusi, näiteks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pipeteerimine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DNA eraldamine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tsentrifuugimine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geeli valmistamine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t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Äratada huvi geenitehnoloogia vastu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9450" y="588725"/>
            <a:ext cx="76887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Aparatuur ja vahendid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29450" y="1301375"/>
            <a:ext cx="7688700" cy="3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AUTOMAATPIPETT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PIPETIOTSIKUD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TUUBID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TUUBIDE STATIIV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TSENTRIFUUG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TERMOSTAAT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VORTEX SEGAJA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PCR APARAAT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GEEL-ELEKTROFOREESI VANN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MIKROLAINEAHI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REAKTIIVID (ensüümid, puhverlahused, värvained, agar-agar)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729450" y="1256425"/>
            <a:ext cx="7688700" cy="4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dirty="0"/>
              <a:t>Geenitehnoloogia</a:t>
            </a:r>
            <a:endParaRPr dirty="0"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513800" y="1672850"/>
            <a:ext cx="7688700" cy="3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 dirty="0">
                <a:solidFill>
                  <a:srgbClr val="000000"/>
                </a:solidFill>
              </a:rPr>
              <a:t>Geenitehnoloogia - geneetika haru, mis tegeleb geenide eraldamise, kombineerimise ja siirdamisega [2]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800" dirty="0">
                <a:solidFill>
                  <a:srgbClr val="000000"/>
                </a:solidFill>
              </a:rPr>
              <a:t>Kasutatakse näiteks: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t" sz="1800" dirty="0">
                <a:solidFill>
                  <a:srgbClr val="000000"/>
                </a:solidFill>
              </a:rPr>
              <a:t>meditsiinis - inimeste ja loomade ravimisel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t" sz="1800" dirty="0">
                <a:solidFill>
                  <a:srgbClr val="000000"/>
                </a:solidFill>
              </a:rPr>
              <a:t>põllumajanduses - põllukultuuride aretamisel, näiteks vastavamaks kliimamuutustele, kariloomade ja taimede saagikuse suurendamisel</a:t>
            </a:r>
            <a:endParaRPr sz="1800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t" sz="1800" dirty="0">
                <a:solidFill>
                  <a:srgbClr val="000000"/>
                </a:solidFill>
              </a:rPr>
              <a:t>teaduslikes uuringutes, isiku tuvastamisel, biokütuse tootmisel [3], jpm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729450" y="578875"/>
            <a:ext cx="7688700" cy="5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Mis on DNA?                                               </a:t>
            </a:r>
            <a:endParaRPr sz="1400" b="0"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729450" y="1096075"/>
            <a:ext cx="7688700" cy="40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t" sz="18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esoksüribo</a:t>
            </a:r>
            <a:r>
              <a:rPr lang="et" sz="1800" dirty="0">
                <a:solidFill>
                  <a:srgbClr val="0000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t" sz="18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ukleiin</a:t>
            </a:r>
            <a:r>
              <a:rPr lang="et" sz="1800" dirty="0">
                <a:solidFill>
                  <a:srgbClr val="0000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t" sz="18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ape, mis säilitab organismi pärilikku informatsiooni;</a:t>
            </a:r>
            <a:endParaRPr sz="18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Leidub kõigis rakkudes - bioloogilises materjalis;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Moodustub nelja nukleotiidi kombineerumisel.[4]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5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*A- </a:t>
            </a:r>
            <a:r>
              <a:rPr lang="et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adeniin </a:t>
            </a: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T- </a:t>
            </a:r>
            <a:r>
              <a:rPr lang="et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tümiin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5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*G- </a:t>
            </a:r>
            <a:r>
              <a:rPr lang="et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guaniin </a:t>
            </a: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C- </a:t>
            </a:r>
            <a:r>
              <a:rPr lang="et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tsütosiin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Organismide DNA erineb nukleotiidide järjekorra ja hulga poolest.[5]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99,9% DNAst on inimestel sarnane, 0,1% muudab meid erinevateks.[6]</a:t>
            </a:r>
            <a:endParaRPr sz="18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Inimese igas keharakus on 46 kromosoomi, sugurakus 23 kromosoomi.[7]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Ühes rakus olev väljasirutatud DNA on kuni 2m pikk;</a:t>
            </a:r>
            <a:endParaRPr sz="18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Kui kogu inimese rakkudes sisalduva DNA kokku paneksime, saaksime 2x päikesesüsteemi diameetri pikkuse DNA. [8]</a:t>
            </a:r>
            <a:endParaRPr sz="18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8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4335050" y="2267725"/>
            <a:ext cx="26613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et" sz="1200" dirty="0">
                <a:latin typeface="Times New Roman"/>
                <a:ea typeface="Times New Roman"/>
                <a:cs typeface="Times New Roman"/>
                <a:sym typeface="Times New Roman"/>
              </a:rPr>
              <a:t> LÄMMASTIKALUSED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/>
        </p:nvSpPr>
        <p:spPr>
          <a:xfrm>
            <a:off x="2962300" y="4844500"/>
            <a:ext cx="61815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Lato"/>
                <a:ea typeface="Lato"/>
                <a:cs typeface="Lato"/>
                <a:sym typeface="Lato"/>
              </a:rPr>
              <a:t>https://commons.wikimedia.org/wiki/File:Chromosome-DNA-gene_copy.jpg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550" y="638175"/>
            <a:ext cx="4358774" cy="4042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729450" y="578875"/>
            <a:ext cx="7688700" cy="6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GMO</a:t>
            </a: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553625" y="1287950"/>
            <a:ext cx="7688700" cy="38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GMO - </a:t>
            </a:r>
            <a:r>
              <a:rPr lang="et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eneetiliselt </a:t>
            </a:r>
            <a:r>
              <a:rPr lang="et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uundatud </a:t>
            </a:r>
            <a:r>
              <a:rPr lang="et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rganism on organism, kelle pärilikkustegurid on muudetud viisil, mis ei ole võimalik looduslikul viisil. [9]  Nende loomise eesmärgid on näiteks: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muuta toit toitainerikkamaks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saada põuakindlad taimed, kasutada vähem väetist ja vett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viljade pikem säilivusaeg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kiirendada taimede ja loomade kasvu kiirust [10]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vaktsiinide, hormoonide, antibiootikumide tootmine, jms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GMO loomine tekitab sageli eetilisi küsimusi, nende kasutamine ja levik on enamikus riikides rangelt reguleeritud.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858</Words>
  <Application>Microsoft Office PowerPoint</Application>
  <PresentationFormat>Ekraaniseanss (16:9)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4" baseType="lpstr">
      <vt:lpstr>Raleway</vt:lpstr>
      <vt:lpstr>Arial</vt:lpstr>
      <vt:lpstr>Roboto</vt:lpstr>
      <vt:lpstr>Times New Roman</vt:lpstr>
      <vt:lpstr>Lato</vt:lpstr>
      <vt:lpstr>Streamline</vt:lpstr>
      <vt:lpstr>Geenitehnoloogiat tutvustav töötuba</vt:lpstr>
      <vt:lpstr>PowerPointi esitlus</vt:lpstr>
      <vt:lpstr>OHUTUS ENNEKÕIKE! [1]</vt:lpstr>
      <vt:lpstr>Mida ja miks me täna teeme?</vt:lpstr>
      <vt:lpstr>Aparatuur ja vahendid</vt:lpstr>
      <vt:lpstr>Geenitehnoloogia</vt:lpstr>
      <vt:lpstr>Mis on DNA?                                               </vt:lpstr>
      <vt:lpstr>PowerPointi esitlus</vt:lpstr>
      <vt:lpstr>GMO</vt:lpstr>
      <vt:lpstr>NÄITEID GMO-dest</vt:lpstr>
      <vt:lpstr>Praktilised tegevused</vt:lpstr>
      <vt:lpstr>Kuidas töötada automaatpipetiga?[13] </vt:lpstr>
      <vt:lpstr>Tsentrifuugimine[15]       </vt:lpstr>
      <vt:lpstr>Geeli valmistamine [16]</vt:lpstr>
      <vt:lpstr>Geeli keetimiseks vajalikud vahendid</vt:lpstr>
      <vt:lpstr>DNA eraldamise tulemus geelelektroforeesi teel.</vt:lpstr>
      <vt:lpstr>DNA eraldamine süljest (suuõõne limaskesta rakkudest) [17]</vt:lpstr>
      <vt:lpstr>Kasutatud allikad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Geenitehnoloogiat tutvustav töötuba</dc:title>
  <cp:lastModifiedBy>Omanik</cp:lastModifiedBy>
  <cp:revision>4</cp:revision>
  <cp:lastPrinted>2020-05-03T11:14:47Z</cp:lastPrinted>
  <dcterms:modified xsi:type="dcterms:W3CDTF">2020-06-11T10:17:49Z</dcterms:modified>
</cp:coreProperties>
</file>