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  <p:sldMasterId id="2147483673" r:id="rId2"/>
  </p:sldMasterIdLst>
  <p:notesMasterIdLst>
    <p:notesMasterId r:id="rId26"/>
  </p:notesMasterIdLst>
  <p:sldIdLst>
    <p:sldId id="256" r:id="rId3"/>
    <p:sldId id="279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9144000" cy="5143500" type="screen16x9"/>
  <p:notesSz cx="6858000" cy="9144000"/>
  <p:embeddedFontLst>
    <p:embeddedFont>
      <p:font typeface="Roboto Slab" panose="020B0604020202020204" charset="0"/>
      <p:regular r:id="rId27"/>
      <p:bold r:id="rId28"/>
    </p:embeddedFont>
    <p:embeddedFont>
      <p:font typeface="Roboto" panose="02000000000000000000" pitchFamily="2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395" autoAdjust="0"/>
  </p:normalViewPr>
  <p:slideViewPr>
    <p:cSldViewPr snapToGrid="0">
      <p:cViewPr varScale="1">
        <p:scale>
          <a:sx n="131" d="100"/>
          <a:sy n="131" d="100"/>
        </p:scale>
        <p:origin x="666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497b906a9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497b906a9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497b906a9e_0_6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497b906a9e_0_6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497b906a9e_0_7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497b906a9e_0_7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497b906a9e_0_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497b906a9e_0_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497b906a9e_0_10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497b906a9e_0_10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497b906a9e_0_1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497b906a9e_0_10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497b906a9e_0_1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497b906a9e_0_1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49a54866c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49a54866c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497b906a9e_0_1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497b906a9e_0_1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497b906a9e_0_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497b906a9e_0_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497b906a9e_0_1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497b906a9e_0_1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3103043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497b906a9e_0_14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497b906a9e_0_14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497b906a9e_0_1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497b906a9e_0_1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497b906a9e_0_16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497b906a9e_0_16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497b906a9e_0_17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497b906a9e_0_17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497b906a9e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497b906a9e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497b906a9e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497b906a9e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497b906a9e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497b906a9e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497b906a9e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497b906a9e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497b906a9e_0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497b906a9e_0_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497b906a9e_0_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497b906a9e_0_4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497b906a9e_0_5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497b906a9e_0_5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>
            <a:off x="1524800" y="672606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56" name="Google Shape;56;p14"/>
          <p:cNvSpPr/>
          <p:nvPr/>
        </p:nvSpPr>
        <p:spPr>
          <a:xfrm rot="10800000">
            <a:off x="6537563" y="33429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cxnSp>
        <p:nvCxnSpPr>
          <p:cNvPr id="57" name="Google Shape;57;p14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" name="Google Shape;58;p14"/>
          <p:cNvSpPr txBox="1">
            <a:spLocks noGrp="1"/>
          </p:cNvSpPr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1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Google Shape;62;p15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" name="Google Shape;66;p16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Google Shape;71;p17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2" name="Google Shape;72;p17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Google Shape;80;p19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1" name="Google Shape;81;p19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body" idx="1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0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6" name="Google Shape;86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1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9" name="Google Shape;89;p21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0" name="Google Shape;90;p21"/>
          <p:cNvSpPr txBox="1">
            <a:spLocks noGrp="1"/>
          </p:cNvSpPr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91" name="Google Shape;91;p21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2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2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96" name="Google Shape;96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3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3"/>
          <p:cNvSpPr txBox="1">
            <a:spLocks noGrp="1"/>
          </p:cNvSpPr>
          <p:nvPr>
            <p:ph type="title" hasCustomPrompt="1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" name="Google Shape;100;p23"/>
          <p:cNvSpPr txBox="1">
            <a:spLocks noGrp="1"/>
          </p:cNvSpPr>
          <p:nvPr>
            <p:ph type="body" idx="1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1" name="Google Shape;101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ohandatud küljendus 1">
  <p:cSld name="AUTOLAYOUT_1">
    <p:bg>
      <p:bgPr>
        <a:solidFill>
          <a:srgbClr val="FFFFFF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304475" y="307825"/>
            <a:ext cx="4779300" cy="141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25"/>
          <p:cNvSpPr txBox="1">
            <a:spLocks noGrp="1"/>
          </p:cNvSpPr>
          <p:nvPr>
            <p:ph type="body" idx="1"/>
          </p:nvPr>
        </p:nvSpPr>
        <p:spPr>
          <a:xfrm>
            <a:off x="304475" y="1808125"/>
            <a:ext cx="4779300" cy="301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ohandatud küljendus">
  <p:cSld name="AUTOLAYOUT">
    <p:bg>
      <p:bgPr>
        <a:solidFill>
          <a:srgbClr val="FFFFFF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title"/>
          </p:nvPr>
        </p:nvSpPr>
        <p:spPr>
          <a:xfrm>
            <a:off x="304475" y="307825"/>
            <a:ext cx="4779300" cy="141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body" idx="1"/>
          </p:nvPr>
        </p:nvSpPr>
        <p:spPr>
          <a:xfrm>
            <a:off x="304475" y="1808125"/>
            <a:ext cx="4779300" cy="301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rina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ammegymnaasium.ee/teemeplus-projekt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VYAYuCoIzk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struktuur.net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7"/>
          <p:cNvSpPr txBox="1">
            <a:spLocks noGrp="1"/>
          </p:cNvSpPr>
          <p:nvPr>
            <p:ph type="ctrTitle"/>
          </p:nvPr>
        </p:nvSpPr>
        <p:spPr>
          <a:xfrm>
            <a:off x="2764876" y="1"/>
            <a:ext cx="4903273" cy="25046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dirty="0"/>
              <a:t>TERVISLIK TOITUMINE </a:t>
            </a:r>
            <a:r>
              <a:rPr lang="et" dirty="0" smtClean="0"/>
              <a:t>ja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dirty="0"/>
              <a:t>TREENING</a:t>
            </a:r>
            <a:endParaRPr dirty="0"/>
          </a:p>
        </p:txBody>
      </p:sp>
      <p:sp>
        <p:nvSpPr>
          <p:cNvPr id="119" name="Google Shape;119;p27"/>
          <p:cNvSpPr txBox="1">
            <a:spLocks noGrp="1"/>
          </p:cNvSpPr>
          <p:nvPr>
            <p:ph type="subTitle" idx="1"/>
          </p:nvPr>
        </p:nvSpPr>
        <p:spPr>
          <a:xfrm>
            <a:off x="3032448" y="2796209"/>
            <a:ext cx="3492202" cy="18679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dirty="0"/>
              <a:t>Madis Palmet,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i="1" dirty="0" smtClean="0"/>
              <a:t>Tartu Tamme Gümnaasium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i="1" dirty="0" smtClean="0"/>
              <a:t> 11.LO klass</a:t>
            </a:r>
            <a:endParaRPr i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i="1" dirty="0" smtClean="0"/>
              <a:t>(2018/2019)</a:t>
            </a:r>
            <a:endParaRPr i="1" dirty="0"/>
          </a:p>
        </p:txBody>
      </p:sp>
      <p:pic>
        <p:nvPicPr>
          <p:cNvPr id="120" name="Google Shape;12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86025"/>
            <a:ext cx="3032448" cy="195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77524" y="0"/>
            <a:ext cx="1466475" cy="214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2764877" cy="184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34025" y="3275729"/>
            <a:ext cx="2609976" cy="1867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5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Aeroobne treening.</a:t>
            </a:r>
            <a:endParaRPr/>
          </a:p>
        </p:txBody>
      </p:sp>
      <p:sp>
        <p:nvSpPr>
          <p:cNvPr id="185" name="Google Shape;185;p35"/>
          <p:cNvSpPr txBox="1">
            <a:spLocks noGrp="1"/>
          </p:cNvSpPr>
          <p:nvPr>
            <p:ph type="body" idx="1"/>
          </p:nvPr>
        </p:nvSpPr>
        <p:spPr>
          <a:xfrm>
            <a:off x="387900" y="1144125"/>
            <a:ext cx="8368200" cy="375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Inimese süda lööb umbes 60 korda min. Maksimumpulss = 220 - Sinu vanus. Mida vanemaks inimene saab, seda aeglasemaks pulss jääb - süda pumpab ühe löögiga rohkem verd.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t" sz="1600" b="1" dirty="0"/>
              <a:t>ÜLESANNE: Oma pulsi mõõtmine.</a:t>
            </a:r>
            <a:endParaRPr b="1" dirty="0"/>
          </a:p>
          <a:p>
            <a:pPr marL="914400" lvl="1" indent="-330200" algn="l" rtl="0">
              <a:spcBef>
                <a:spcPts val="1600"/>
              </a:spcBef>
              <a:spcAft>
                <a:spcPts val="0"/>
              </a:spcAft>
              <a:buSzPts val="1600"/>
              <a:buChar char="○"/>
            </a:pPr>
            <a:r>
              <a:rPr lang="et" sz="1600" b="1" dirty="0"/>
              <a:t>Aeroobne treening</a:t>
            </a:r>
            <a:r>
              <a:rPr lang="et" sz="1600" dirty="0"/>
              <a:t> - 60% maksimum pulsist on saavutatud. 70% juures läheb liikumine raskemaks (piimhape hakkab jääma lihastesse). Piimhape kaob lihastest </a:t>
            </a:r>
            <a:r>
              <a:rPr lang="et" sz="1600" dirty="0" smtClean="0"/>
              <a:t>1 tunni </a:t>
            </a:r>
            <a:r>
              <a:rPr lang="et" sz="1600" dirty="0"/>
              <a:t>jooksul peale treeningut.</a:t>
            </a:r>
            <a:endParaRPr sz="1600" dirty="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t" sz="1600" dirty="0"/>
              <a:t>Aeroobse treeninguga “põletatakse” tavaliselt </a:t>
            </a:r>
            <a:r>
              <a:rPr lang="et" sz="1600" dirty="0" smtClean="0"/>
              <a:t>rasvu </a:t>
            </a:r>
            <a:r>
              <a:rPr lang="et" sz="1600" dirty="0"/>
              <a:t>tänu hapnikule.                    Nt jooksmine, ujumine, sõudmine jm.</a:t>
            </a:r>
            <a:endParaRPr sz="1600" dirty="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t" sz="1600" dirty="0" smtClean="0"/>
              <a:t>Rasvu </a:t>
            </a:r>
            <a:r>
              <a:rPr lang="et" sz="1600" dirty="0"/>
              <a:t>hakatakse “põletama” alles 5-10 min peale treeningu alustamist.                     Peale 30 minutilist treeningut saab inimene 50-70% energiast rasvadest.</a:t>
            </a:r>
            <a:endParaRPr sz="1600" dirty="0"/>
          </a:p>
          <a:p>
            <a:pPr marL="457200" lvl="0" indent="45720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 dirty="0"/>
          </a:p>
        </p:txBody>
      </p:sp>
      <p:pic>
        <p:nvPicPr>
          <p:cNvPr id="186" name="Google Shape;18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3025" y="0"/>
            <a:ext cx="1130973" cy="114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6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Anaeroobne treening</a:t>
            </a:r>
            <a:endParaRPr/>
          </a:p>
        </p:txBody>
      </p:sp>
      <p:sp>
        <p:nvSpPr>
          <p:cNvPr id="192" name="Google Shape;192;p36"/>
          <p:cNvSpPr txBox="1">
            <a:spLocks noGrp="1"/>
          </p:cNvSpPr>
          <p:nvPr>
            <p:ph type="body" idx="1"/>
          </p:nvPr>
        </p:nvSpPr>
        <p:spPr>
          <a:xfrm>
            <a:off x="86850" y="1672500"/>
            <a:ext cx="8368200" cy="33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b="1"/>
              <a:t>Anaeroobne treening</a:t>
            </a:r>
            <a:r>
              <a:rPr lang="et"/>
              <a:t> toimub 90% juures maksimumpulsist. Anaeroobne treening on väga intensiivne - tehakse lühikest aega ning kasutatakse lihastes olevat </a:t>
            </a:r>
            <a:r>
              <a:rPr lang="et" u="sng"/>
              <a:t>glükogeeni</a:t>
            </a:r>
            <a:r>
              <a:rPr lang="et"/>
              <a:t>.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t" sz="1600"/>
              <a:t>Seda kasutatakse lihaste treeninguks (massi ja jõu jaoks). Nt: rinnalt surumine, hantlite tõstmine, kükid, kuid samas ka näiteks spurtimine. </a:t>
            </a:r>
            <a:endParaRPr sz="1600" u="sng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t" sz="1600"/>
              <a:t>Anaeroobne treening ei ole eriti tõhus kaalu langetamiseks - kaal võib hakata hoopis tõusma, kuna lihased võivad hakata suurenema.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t" sz="1600"/>
              <a:t>Anaeroobse treeningu käigus tekib lihastesse</a:t>
            </a:r>
            <a:r>
              <a:rPr lang="et" sz="1600" b="1"/>
              <a:t> </a:t>
            </a:r>
            <a:r>
              <a:rPr lang="et" sz="1600" b="1" u="sng"/>
              <a:t>laktaat</a:t>
            </a:r>
            <a:r>
              <a:rPr lang="et" sz="1600"/>
              <a:t> (piimhape)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93" name="Google Shape;19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1500" y="0"/>
            <a:ext cx="2512501" cy="167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7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Mis paneb lihase kasvama?</a:t>
            </a:r>
            <a:endParaRPr/>
          </a:p>
        </p:txBody>
      </p:sp>
      <p:sp>
        <p:nvSpPr>
          <p:cNvPr id="199" name="Google Shape;199;p37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8368200" cy="34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dirty="0"/>
              <a:t>Lihase paneb kasvama pidev treening. Treeningu käigus kahjustad Sa oma lihast - lihasesse tekivad imeväikesed rebendid. Kui süüa piisavalt valku jm </a:t>
            </a:r>
            <a:r>
              <a:rPr lang="et" dirty="0" smtClean="0"/>
              <a:t>sööki, </a:t>
            </a:r>
            <a:r>
              <a:rPr lang="et" dirty="0"/>
              <a:t>siis hakkab keha neid rebendeid parandama - lihas suureneb.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t" dirty="0"/>
              <a:t>Lihaste kasvamiseks tuleb:</a:t>
            </a:r>
            <a:endParaRPr dirty="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AutoNum type="arabicParenR"/>
            </a:pPr>
            <a:r>
              <a:rPr lang="et" dirty="0"/>
              <a:t>Süüa korralikult (eriti valku).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t" dirty="0"/>
              <a:t>Hakata </a:t>
            </a:r>
            <a:r>
              <a:rPr lang="et" dirty="0" smtClean="0"/>
              <a:t>keha treenima.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t" dirty="0" smtClean="0"/>
              <a:t>Juua piisavalt </a:t>
            </a:r>
            <a:r>
              <a:rPr lang="et" dirty="0"/>
              <a:t>palju vett.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t" dirty="0"/>
              <a:t>Korralikult puhata. 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00" name="Google Shape;20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1050" y="2798375"/>
            <a:ext cx="3142950" cy="2345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8"/>
          <p:cNvPicPr preferRelativeResize="0"/>
          <p:nvPr/>
        </p:nvPicPr>
        <p:blipFill rotWithShape="1">
          <a:blip r:embed="rId3">
            <a:alphaModFix/>
          </a:blip>
          <a:srcRect l="4979" r="4979"/>
          <a:stretch/>
        </p:blipFill>
        <p:spPr>
          <a:xfrm>
            <a:off x="5955350" y="0"/>
            <a:ext cx="2949448" cy="2212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8"/>
          <p:cNvPicPr preferRelativeResize="0"/>
          <p:nvPr/>
        </p:nvPicPr>
        <p:blipFill rotWithShape="1">
          <a:blip r:embed="rId4">
            <a:alphaModFix/>
          </a:blip>
          <a:srcRect l="12502" r="12495"/>
          <a:stretch/>
        </p:blipFill>
        <p:spPr>
          <a:xfrm>
            <a:off x="5955362" y="2931425"/>
            <a:ext cx="2949446" cy="221207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8"/>
          <p:cNvSpPr txBox="1">
            <a:spLocks noGrp="1"/>
          </p:cNvSpPr>
          <p:nvPr>
            <p:ph type="title"/>
          </p:nvPr>
        </p:nvSpPr>
        <p:spPr>
          <a:xfrm>
            <a:off x="304475" y="188700"/>
            <a:ext cx="4779300" cy="11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>
                <a:solidFill>
                  <a:schemeClr val="dk1"/>
                </a:solidFill>
              </a:rPr>
              <a:t>Keharaskusel vs. raskustega treening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08" name="Google Shape;208;p38"/>
          <p:cNvSpPr txBox="1">
            <a:spLocks noGrp="1"/>
          </p:cNvSpPr>
          <p:nvPr>
            <p:ph type="body" idx="1"/>
          </p:nvPr>
        </p:nvSpPr>
        <p:spPr>
          <a:xfrm>
            <a:off x="304475" y="1331400"/>
            <a:ext cx="5301600" cy="3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800" dirty="0">
                <a:solidFill>
                  <a:schemeClr val="dk1"/>
                </a:solidFill>
              </a:rPr>
              <a:t>Kumb on parem, kas keharaskusel treenimine  või raskustega treenimine (hantlid, kangid jt raskused)?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t" sz="1800" dirty="0" smtClean="0">
                <a:solidFill>
                  <a:schemeClr val="dk1"/>
                </a:solidFill>
              </a:rPr>
              <a:t>Mõlemal </a:t>
            </a:r>
            <a:r>
              <a:rPr lang="et" sz="1800" dirty="0">
                <a:solidFill>
                  <a:schemeClr val="dk1"/>
                </a:solidFill>
              </a:rPr>
              <a:t>on </a:t>
            </a:r>
            <a:r>
              <a:rPr lang="et" sz="1800" dirty="0" smtClean="0">
                <a:solidFill>
                  <a:schemeClr val="dk1"/>
                </a:solidFill>
              </a:rPr>
              <a:t>oma plussid ja miinused: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t" sz="1800" dirty="0">
                <a:solidFill>
                  <a:schemeClr val="dk1"/>
                </a:solidFill>
              </a:rPr>
              <a:t>Keharaskusel treenimine on parem algajatele, kes alles alustavad oma treenimist, kuid lihased kasvavad aeglasemalt.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t" sz="1800" dirty="0">
                <a:solidFill>
                  <a:schemeClr val="dk1"/>
                </a:solidFill>
              </a:rPr>
              <a:t>Raskustega treenimine on noorukitele halb - võib nõuda keerulisi tehnilisi võtteid ja enese vigastamise oht on suur, kuid lihaskasv on kiirem.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9"/>
          <p:cNvSpPr txBox="1">
            <a:spLocks noGrp="1"/>
          </p:cNvSpPr>
          <p:nvPr>
            <p:ph type="title"/>
          </p:nvPr>
        </p:nvSpPr>
        <p:spPr>
          <a:xfrm>
            <a:off x="174950" y="458025"/>
            <a:ext cx="8581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Mida süüa treeningu ajal ja pärast treeningut?</a:t>
            </a:r>
            <a:endParaRPr/>
          </a:p>
        </p:txBody>
      </p:sp>
      <p:sp>
        <p:nvSpPr>
          <p:cNvPr id="214" name="Google Shape;214;p39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dirty="0"/>
              <a:t>Treeningu ajal tuleks süüa:</a:t>
            </a:r>
            <a:endParaRPr dirty="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Lühikese treeningu ajal ei ole vaja midagi peale vee.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Pikema treeningu ajal tuleb süüa vastavalt eesmärgile.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t" dirty="0"/>
              <a:t>Üsna ruttu peale treeningut tuleks süüa:</a:t>
            </a:r>
            <a:endParaRPr dirty="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Aeroobne treening - süsivesikud (taastavad energia varu).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Anaeroobne treening - süsivesikud </a:t>
            </a:r>
            <a:r>
              <a:rPr lang="et" dirty="0" smtClean="0"/>
              <a:t>ja valgud </a:t>
            </a:r>
            <a:r>
              <a:rPr lang="et" dirty="0"/>
              <a:t>(süsivesikud taastavad energiavaru ja valgud ehitavad lihaseid).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0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Teeme ise spordijooki!</a:t>
            </a:r>
            <a:endParaRPr/>
          </a:p>
        </p:txBody>
      </p:sp>
      <p:sp>
        <p:nvSpPr>
          <p:cNvPr id="220" name="Google Shape;220;p40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8368200" cy="33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dirty="0"/>
              <a:t>Spordijoogi retsept on </a:t>
            </a:r>
            <a:endParaRPr dirty="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laimi mahl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sidruni mahl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vesi (sõltuvalt kui palju ja kui kanget jooki Sa tahad)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⅛ teelusikas soola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2 supilusikat mett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p</a:t>
            </a:r>
            <a:r>
              <a:rPr lang="et" dirty="0" smtClean="0"/>
              <a:t>aar </a:t>
            </a:r>
            <a:r>
              <a:rPr lang="et" dirty="0"/>
              <a:t>jääkuubikut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t" dirty="0"/>
              <a:t>Juhised: Pane kõik koostisosad kaussi, sega need kokku, vala jook klaasi ning lisa paar jääkuubikut.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21" name="Google Shape;22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4025" y="-1"/>
            <a:ext cx="3379975" cy="190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b="1" u="sng">
                <a:latin typeface="Times New Roman"/>
                <a:ea typeface="Times New Roman"/>
                <a:cs typeface="Times New Roman"/>
                <a:sym typeface="Times New Roman"/>
              </a:rPr>
              <a:t>Võrdle proteiinipulbrit isetehtud spordijoogiga</a:t>
            </a:r>
            <a:endParaRPr b="1" u="sng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7" name="Google Shape;227;p41"/>
          <p:cNvSpPr txBox="1">
            <a:spLocks noGrp="1"/>
          </p:cNvSpPr>
          <p:nvPr>
            <p:ph type="body" idx="1"/>
          </p:nvPr>
        </p:nvSpPr>
        <p:spPr>
          <a:xfrm>
            <a:off x="206425" y="132637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1)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t"/>
              <a:t>2) </a:t>
            </a:r>
            <a:endParaRPr sz="9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t" sz="900"/>
              <a:t>                          	 	 	 	 	 	 	 	 	 	 	 	 	 	 	        VS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t"/>
              <a:t>3)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t"/>
              <a:t>4)</a:t>
            </a:r>
            <a:endParaRPr/>
          </a:p>
        </p:txBody>
      </p:sp>
      <p:pic>
        <p:nvPicPr>
          <p:cNvPr id="228" name="Google Shape;22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0925" y="3241675"/>
            <a:ext cx="2263075" cy="1901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0925" y="1489825"/>
            <a:ext cx="2306074" cy="133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2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Kui tihti ja kui kaua tuleks treenida?</a:t>
            </a:r>
            <a:endParaRPr/>
          </a:p>
        </p:txBody>
      </p:sp>
      <p:sp>
        <p:nvSpPr>
          <p:cNvPr id="235" name="Google Shape;235;p42"/>
          <p:cNvSpPr txBox="1">
            <a:spLocks noGrp="1"/>
          </p:cNvSpPr>
          <p:nvPr>
            <p:ph type="body" idx="1"/>
          </p:nvPr>
        </p:nvSpPr>
        <p:spPr>
          <a:xfrm>
            <a:off x="234675" y="1287725"/>
            <a:ext cx="8368200" cy="36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dirty="0"/>
              <a:t>Anaeroobne treening - </a:t>
            </a:r>
            <a:r>
              <a:rPr lang="et" u="sng" dirty="0"/>
              <a:t>2-3 korda nädalas</a:t>
            </a:r>
            <a:r>
              <a:rPr lang="et" dirty="0"/>
              <a:t> </a:t>
            </a:r>
            <a:endParaRPr dirty="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Ühe anaeroobse treeningu pikkus peaks olema </a:t>
            </a:r>
            <a:r>
              <a:rPr lang="et" u="sng" dirty="0"/>
              <a:t>45 - 60 minutit</a:t>
            </a:r>
            <a:r>
              <a:rPr lang="et" dirty="0"/>
              <a:t>.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t" dirty="0"/>
              <a:t>Anaeroobsest treeningust taastub keha 48 h. 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t" dirty="0"/>
              <a:t>Aeroobne treening - </a:t>
            </a:r>
            <a:r>
              <a:rPr lang="et" u="sng" dirty="0"/>
              <a:t>2-3 korda nädalas</a:t>
            </a:r>
            <a:endParaRPr u="sng" dirty="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Ühe aeroobse treeningu pikkus peaks olema </a:t>
            </a:r>
            <a:r>
              <a:rPr lang="et" u="sng" dirty="0"/>
              <a:t>50 - 75 minutit</a:t>
            </a:r>
            <a:r>
              <a:rPr lang="et" dirty="0"/>
              <a:t>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t" dirty="0"/>
              <a:t>Ülejäänud päevad peaksid olema puhkamiseks.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t" dirty="0"/>
              <a:t>Sportlased treenivad tihedalamalt (ca 25 </a:t>
            </a:r>
            <a:r>
              <a:rPr lang="et" dirty="0" smtClean="0"/>
              <a:t>tundi </a:t>
            </a:r>
            <a:r>
              <a:rPr lang="et" dirty="0"/>
              <a:t>nädalas), kuna nad peavad võistluste jaoks olema tippvormis. Nii tihti treenimisega suureneb vigastuste oht.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3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Treeninguga seostuvad riskid</a:t>
            </a:r>
            <a:endParaRPr/>
          </a:p>
        </p:txBody>
      </p:sp>
      <p:sp>
        <p:nvSpPr>
          <p:cNvPr id="243" name="Google Shape;243;p43"/>
          <p:cNvSpPr txBox="1">
            <a:spLocks noGrp="1"/>
          </p:cNvSpPr>
          <p:nvPr>
            <p:ph type="body" idx="1"/>
          </p:nvPr>
        </p:nvSpPr>
        <p:spPr>
          <a:xfrm>
            <a:off x="387900" y="1348400"/>
            <a:ext cx="8368200" cy="3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dirty="0"/>
              <a:t>Mitte miski pole hea, kui seda teha liiga palju, ka sport.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t" dirty="0"/>
              <a:t>Treenides end iga päev, mitu korda päevas, treenid Sa end üle.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t" dirty="0"/>
              <a:t> </a:t>
            </a:r>
            <a:r>
              <a:rPr lang="et" dirty="0" smtClean="0"/>
              <a:t>Üle treenides</a:t>
            </a:r>
            <a:r>
              <a:rPr lang="et" dirty="0"/>
              <a:t>:</a:t>
            </a:r>
            <a:endParaRPr dirty="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oled </a:t>
            </a:r>
            <a:r>
              <a:rPr lang="et" dirty="0" smtClean="0"/>
              <a:t>kogu </a:t>
            </a:r>
            <a:r>
              <a:rPr lang="et" dirty="0"/>
              <a:t>aeg väsinud, uimane, tahad </a:t>
            </a:r>
            <a:r>
              <a:rPr lang="et" dirty="0" smtClean="0"/>
              <a:t>magada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suureneb vigastuste oht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lihaste kasv aeglustub/peatub - keha ei saa piisavalt aega enda parandamiseks. 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suureneb südamega seonduvate probleemide risk (infarkt, rütmihäired jm)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44" name="Google Shape;24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2500" y="248718"/>
            <a:ext cx="2651500" cy="149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4"/>
          <p:cNvSpPr txBox="1">
            <a:spLocks noGrp="1"/>
          </p:cNvSpPr>
          <p:nvPr>
            <p:ph type="title"/>
          </p:nvPr>
        </p:nvSpPr>
        <p:spPr>
          <a:xfrm>
            <a:off x="435000" y="2226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Toitumine spordis</a:t>
            </a:r>
            <a:endParaRPr/>
          </a:p>
        </p:txBody>
      </p:sp>
      <p:sp>
        <p:nvSpPr>
          <p:cNvPr id="250" name="Google Shape;250;p44"/>
          <p:cNvSpPr txBox="1">
            <a:spLocks noGrp="1"/>
          </p:cNvSpPr>
          <p:nvPr>
            <p:ph type="body" idx="1"/>
          </p:nvPr>
        </p:nvSpPr>
        <p:spPr>
          <a:xfrm>
            <a:off x="1" y="964728"/>
            <a:ext cx="7951200" cy="3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dirty="0"/>
              <a:t>Sportlased kulutavad palju energiat. Seega peavad nad ka palju sööma.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t" dirty="0"/>
              <a:t>Sportlased peavad sööma ja jooma korralikult:</a:t>
            </a:r>
            <a:endParaRPr dirty="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energia saamiseks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peale kehalist pingutust, et glükogeeni varu taastuks.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rakkude ja (lihas)kudede ehituseks ja säilitamiseks.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kehakaalu säilitamiseks.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haiguste ja väsimuse eemale hoidmiseks.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t" dirty="0"/>
              <a:t>Mõned mägijalgratturid suudavad kasutada kuni </a:t>
            </a:r>
            <a:r>
              <a:rPr lang="et" b="1" u="sng" dirty="0"/>
              <a:t>12000 kcal</a:t>
            </a:r>
            <a:r>
              <a:rPr lang="et" dirty="0"/>
              <a:t>. See </a:t>
            </a:r>
            <a:r>
              <a:rPr lang="et" dirty="0" smtClean="0"/>
              <a:t>energiahulk </a:t>
            </a:r>
            <a:r>
              <a:rPr lang="et" dirty="0"/>
              <a:t>on võrdne 22 Big Mac´iga, 35 liitri Coca-Cola või 40 kg arbuusiga.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51" name="Google Shape;25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7200" y="2141688"/>
            <a:ext cx="2736799" cy="164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2433648"/>
            <a:ext cx="9144000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t-EE" sz="20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Töötoa</a:t>
            </a:r>
            <a:r>
              <a:rPr kumimoji="0" lang="en-US" altLang="et-EE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on </a:t>
            </a:r>
            <a:r>
              <a:rPr kumimoji="0" lang="en-US" altLang="et-EE" sz="20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koostanud</a:t>
            </a:r>
            <a:r>
              <a:rPr kumimoji="0" lang="en-US" altLang="et-EE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altLang="et-EE" sz="2000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Madis</a:t>
            </a:r>
            <a:r>
              <a:rPr kumimoji="0" lang="en-US" altLang="et-EE" sz="20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altLang="et-EE" sz="2000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Palmet</a:t>
            </a:r>
            <a:r>
              <a:rPr kumimoji="0" lang="en-US" altLang="et-EE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(11.LO </a:t>
            </a:r>
            <a:r>
              <a:rPr kumimoji="0" lang="en-US" altLang="et-EE" sz="20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klass</a:t>
            </a:r>
            <a:r>
              <a:rPr kumimoji="0" lang="en-US" altLang="et-EE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; </a:t>
            </a:r>
            <a:r>
              <a:rPr kumimoji="0" lang="en-US" altLang="et-EE" sz="20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juhendaja</a:t>
            </a:r>
            <a:r>
              <a:rPr kumimoji="0" lang="en-US" altLang="et-EE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t-EE" altLang="et-EE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õp. </a:t>
            </a:r>
            <a:r>
              <a:rPr kumimoji="0" lang="en-US" altLang="et-EE" sz="20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Ott</a:t>
            </a:r>
            <a:r>
              <a:rPr kumimoji="0" lang="en-US" altLang="et-EE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altLang="et-EE" sz="20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Maidre</a:t>
            </a:r>
            <a:r>
              <a:rPr kumimoji="0" lang="en-US" altLang="et-EE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), </a:t>
            </a:r>
            <a:r>
              <a:rPr kumimoji="0" lang="en-US" altLang="et-EE" sz="20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Tartu </a:t>
            </a:r>
            <a:r>
              <a:rPr kumimoji="0" lang="en-US" altLang="et-EE" sz="200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Tamme</a:t>
            </a:r>
            <a:r>
              <a:rPr kumimoji="0" lang="en-US" altLang="et-EE" sz="20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altLang="et-EE" sz="200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Gümnaasium</a:t>
            </a:r>
            <a:r>
              <a:rPr kumimoji="0" lang="en-US" altLang="et-EE" sz="20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2018/2019.</a:t>
            </a:r>
            <a:endParaRPr kumimoji="0" lang="et-EE" altLang="et-EE" sz="200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t-EE" altLang="et-EE" sz="20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t-EE" sz="20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Töötuba</a:t>
            </a:r>
            <a:r>
              <a:rPr kumimoji="0" lang="en-US" altLang="et-EE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on </a:t>
            </a:r>
            <a:r>
              <a:rPr kumimoji="0" lang="en-US" altLang="et-EE" sz="20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koostatud</a:t>
            </a:r>
            <a:r>
              <a:rPr kumimoji="0" lang="en-US" altLang="et-EE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ja </a:t>
            </a:r>
            <a:r>
              <a:rPr kumimoji="0" lang="en-US" altLang="et-EE" sz="20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läbi</a:t>
            </a:r>
            <a:r>
              <a:rPr kumimoji="0" lang="en-US" altLang="et-EE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altLang="et-EE" sz="20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viidud</a:t>
            </a:r>
            <a:r>
              <a:rPr kumimoji="0" lang="en-US" altLang="et-EE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altLang="et-EE" sz="20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Euroopa</a:t>
            </a:r>
            <a:r>
              <a:rPr kumimoji="0" lang="en-US" altLang="et-EE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altLang="et-EE" sz="20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Liidu</a:t>
            </a:r>
            <a:r>
              <a:rPr kumimoji="0" lang="en-US" altLang="et-EE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ERF </a:t>
            </a:r>
            <a:r>
              <a:rPr kumimoji="0" lang="en-US" altLang="et-EE" sz="20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toel</a:t>
            </a:r>
            <a:r>
              <a:rPr kumimoji="0" lang="en-US" altLang="et-EE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kumimoji="0" lang="en-US" altLang="et-EE" sz="20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Tamme</a:t>
            </a:r>
            <a:r>
              <a:rPr kumimoji="0" lang="en-US" altLang="et-EE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altLang="et-EE" sz="20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gümnaasiumi</a:t>
            </a:r>
            <a:r>
              <a:rPr kumimoji="0" lang="en-US" altLang="et-EE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„</a:t>
            </a:r>
            <a:r>
              <a:rPr kumimoji="0" lang="en-US" altLang="et-EE" sz="20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Teeme</a:t>
            </a:r>
            <a:r>
              <a:rPr kumimoji="0" lang="en-US" altLang="et-EE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+“ </a:t>
            </a:r>
            <a:r>
              <a:rPr kumimoji="0" lang="en-US" altLang="et-EE" sz="20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projekti</a:t>
            </a:r>
            <a:r>
              <a:rPr kumimoji="0" lang="en-US" altLang="et-EE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</a:t>
            </a:r>
            <a:r>
              <a:rPr kumimoji="0" lang="en-US" altLang="et-EE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3"/>
              </a:rPr>
              <a:t>https://tammegymnaasium.ee/teemeplus-projekt/</a:t>
            </a:r>
            <a:r>
              <a:rPr kumimoji="0" lang="en-US" altLang="et-EE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 „</a:t>
            </a:r>
            <a:r>
              <a:rPr kumimoji="0" lang="en-US" altLang="et-EE" sz="20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Õpilastest</a:t>
            </a:r>
            <a:r>
              <a:rPr kumimoji="0" lang="en-US" altLang="et-EE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altLang="et-EE" sz="20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ekspertrühmad</a:t>
            </a:r>
            <a:r>
              <a:rPr kumimoji="0" lang="en-US" altLang="et-EE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altLang="et-EE" sz="20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töötubades</a:t>
            </a:r>
            <a:r>
              <a:rPr kumimoji="0" lang="en-US" altLang="et-EE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altLang="et-EE" sz="20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õpetama</a:t>
            </a:r>
            <a:r>
              <a:rPr kumimoji="0" lang="en-US" altLang="et-EE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 </a:t>
            </a:r>
            <a:r>
              <a:rPr kumimoji="0" lang="en-US" altLang="et-EE" sz="20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raames</a:t>
            </a:r>
            <a:r>
              <a:rPr kumimoji="0" lang="en-US" altLang="et-EE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kumimoji="0" lang="et-EE" altLang="et-EE" sz="20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t-EE" altLang="et-E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8" name="Google Shape;61;p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92897"/>
            <a:ext cx="329565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2609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696440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5"/>
          <p:cNvSpPr txBox="1">
            <a:spLocks noGrp="1"/>
          </p:cNvSpPr>
          <p:nvPr>
            <p:ph type="body" idx="1"/>
          </p:nvPr>
        </p:nvSpPr>
        <p:spPr>
          <a:xfrm>
            <a:off x="58300" y="686100"/>
            <a:ext cx="9237300" cy="44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b="1" dirty="0">
                <a:latin typeface="Arial"/>
                <a:ea typeface="Arial"/>
                <a:cs typeface="Arial"/>
                <a:sym typeface="Arial"/>
              </a:rPr>
              <a:t>Toidulisand</a:t>
            </a:r>
            <a:r>
              <a:rPr lang="et" dirty="0">
                <a:latin typeface="Arial"/>
                <a:ea typeface="Arial"/>
                <a:cs typeface="Arial"/>
                <a:sym typeface="Arial"/>
              </a:rPr>
              <a:t> - organismi toitainevajaduse rahuldamiseks </a:t>
            </a:r>
            <a:r>
              <a:rPr lang="et" b="1" u="sng" dirty="0">
                <a:latin typeface="Arial"/>
                <a:ea typeface="Arial"/>
                <a:cs typeface="Arial"/>
                <a:sym typeface="Arial"/>
              </a:rPr>
              <a:t>põhitoidu lisana</a:t>
            </a:r>
            <a:r>
              <a:rPr lang="et" dirty="0">
                <a:latin typeface="Arial"/>
                <a:ea typeface="Arial"/>
                <a:cs typeface="Arial"/>
                <a:sym typeface="Arial"/>
              </a:rPr>
              <a:t> manustatav aine. Toidulisandite tarbimine </a:t>
            </a:r>
            <a:r>
              <a:rPr lang="et" b="1" u="sng" dirty="0">
                <a:latin typeface="Arial"/>
                <a:ea typeface="Arial"/>
                <a:cs typeface="Arial"/>
                <a:sym typeface="Arial"/>
              </a:rPr>
              <a:t>ei asenda</a:t>
            </a:r>
            <a:r>
              <a:rPr lang="et" dirty="0">
                <a:latin typeface="Arial"/>
                <a:ea typeface="Arial"/>
                <a:cs typeface="Arial"/>
                <a:sym typeface="Arial"/>
              </a:rPr>
              <a:t> tasakaalustatud toitumist. 	 	 	 	 	           Enne toidulisandi tarbimist tuleks pöörduda arsti </a:t>
            </a:r>
            <a:r>
              <a:rPr lang="et" dirty="0" smtClean="0">
                <a:latin typeface="Arial"/>
                <a:ea typeface="Arial"/>
                <a:cs typeface="Arial"/>
                <a:sym typeface="Arial"/>
              </a:rPr>
              <a:t>poole, </a:t>
            </a:r>
            <a:r>
              <a:rPr lang="et" dirty="0">
                <a:latin typeface="Arial"/>
                <a:ea typeface="Arial"/>
                <a:cs typeface="Arial"/>
                <a:sym typeface="Arial"/>
              </a:rPr>
              <a:t>kuna osad toidulisandid võivad olla suurtes kogustes kahjulikud (vitamiinid).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t" b="1" dirty="0"/>
              <a:t>Valgupulbrid: </a:t>
            </a:r>
            <a:r>
              <a:rPr lang="et" dirty="0"/>
              <a:t>Vadakuvalk, kaseiin ja taimne valk. 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t" dirty="0"/>
              <a:t>Eesmärk saada </a:t>
            </a:r>
            <a:r>
              <a:rPr lang="et" dirty="0" smtClean="0"/>
              <a:t>lisa-valku </a:t>
            </a:r>
            <a:r>
              <a:rPr lang="et" dirty="0"/>
              <a:t>lihaste ehitamiseks.	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t" b="1" dirty="0"/>
              <a:t>Aminohapped: </a:t>
            </a:r>
            <a:r>
              <a:rPr lang="et" dirty="0"/>
              <a:t>BCAA, </a:t>
            </a:r>
            <a:r>
              <a:rPr lang="et" dirty="0" smtClean="0"/>
              <a:t>argiin </a:t>
            </a:r>
            <a:r>
              <a:rPr lang="et" dirty="0"/>
              <a:t>jt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t" dirty="0"/>
              <a:t>Neid kasutatakse valkude moodustamisel. 	     </a:t>
            </a:r>
            <a:r>
              <a:rPr lang="et" sz="1000" dirty="0"/>
              <a:t>Kui palju energiat on mustas kohvis?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t" b="1" dirty="0"/>
              <a:t>Energia: </a:t>
            </a:r>
            <a:r>
              <a:rPr lang="et" dirty="0" smtClean="0"/>
              <a:t>Energiabatoonid</a:t>
            </a:r>
            <a:r>
              <a:rPr lang="et" dirty="0"/>
              <a:t>, </a:t>
            </a:r>
            <a:r>
              <a:rPr lang="et" dirty="0" smtClean="0"/>
              <a:t>-pulbrid</a:t>
            </a:r>
            <a:r>
              <a:rPr lang="et" dirty="0"/>
              <a:t>, </a:t>
            </a:r>
            <a:r>
              <a:rPr lang="et" dirty="0" smtClean="0"/>
              <a:t>-geelid jt.</a:t>
            </a:r>
            <a:r>
              <a:rPr lang="et" dirty="0"/>
              <a:t>	   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t" b="1" dirty="0"/>
              <a:t>Eraldi: </a:t>
            </a:r>
            <a:r>
              <a:rPr lang="et" dirty="0"/>
              <a:t>Kofeiin - ergutab ja kreatiin - aitab tõstmisel ja lihasmassi tekkimisel.	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257" name="Google Shape;257;p45"/>
          <p:cNvSpPr txBox="1">
            <a:spLocks noGrp="1"/>
          </p:cNvSpPr>
          <p:nvPr>
            <p:ph type="title"/>
          </p:nvPr>
        </p:nvSpPr>
        <p:spPr>
          <a:xfrm>
            <a:off x="387900" y="0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Toidulisandid</a:t>
            </a:r>
            <a:endParaRPr/>
          </a:p>
        </p:txBody>
      </p:sp>
      <p:pic>
        <p:nvPicPr>
          <p:cNvPr id="258" name="Google Shape;25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8786" y="2507100"/>
            <a:ext cx="2188325" cy="1306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03434" y="2260232"/>
            <a:ext cx="1924450" cy="215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6"/>
          <p:cNvSpPr txBox="1">
            <a:spLocks noGrp="1"/>
          </p:cNvSpPr>
          <p:nvPr>
            <p:ph type="title"/>
          </p:nvPr>
        </p:nvSpPr>
        <p:spPr>
          <a:xfrm>
            <a:off x="223125" y="0"/>
            <a:ext cx="8368200" cy="77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Doping</a:t>
            </a:r>
            <a:endParaRPr/>
          </a:p>
        </p:txBody>
      </p:sp>
      <p:sp>
        <p:nvSpPr>
          <p:cNvPr id="265" name="Google Shape;265;p46"/>
          <p:cNvSpPr txBox="1">
            <a:spLocks noGrp="1"/>
          </p:cNvSpPr>
          <p:nvPr>
            <p:ph type="body" idx="1"/>
          </p:nvPr>
        </p:nvSpPr>
        <p:spPr>
          <a:xfrm>
            <a:off x="0" y="703800"/>
            <a:ext cx="8557800" cy="44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dirty="0" smtClean="0"/>
              <a:t>Paremate tulemuste saavutamiseks, ebaaus konkurents</a:t>
            </a:r>
            <a:endParaRPr b="1" dirty="0" smtClean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t" dirty="0" smtClean="0"/>
              <a:t>Dopingut </a:t>
            </a:r>
            <a:r>
              <a:rPr lang="et" b="1" u="sng" dirty="0" smtClean="0"/>
              <a:t>ei tohi </a:t>
            </a:r>
            <a:r>
              <a:rPr lang="et" dirty="0" smtClean="0"/>
              <a:t>kasutada keegi, kuna see on enese ja teiste petmine ning sellega kaasneb palju terviseprobleeme.</a:t>
            </a:r>
            <a:endParaRPr b="1" dirty="0" smtClean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t" b="1" dirty="0" smtClean="0"/>
              <a:t>Dopingu </a:t>
            </a:r>
            <a:r>
              <a:rPr lang="et" b="1" dirty="0"/>
              <a:t>liigid</a:t>
            </a:r>
            <a:r>
              <a:rPr lang="et" dirty="0"/>
              <a:t>: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t" u="sng" dirty="0"/>
              <a:t>Veredoping </a:t>
            </a:r>
            <a:r>
              <a:rPr lang="et" dirty="0"/>
              <a:t>(</a:t>
            </a:r>
            <a:r>
              <a:rPr lang="et" dirty="0" smtClean="0"/>
              <a:t>hemoglobiinisisalduse </a:t>
            </a:r>
            <a:r>
              <a:rPr lang="et" dirty="0"/>
              <a:t>suurendamine veres).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u="sng" dirty="0"/>
              <a:t>Geenidoping </a:t>
            </a:r>
            <a:r>
              <a:rPr lang="et" dirty="0"/>
              <a:t>(geenimanipulatsioon - sportlane saab </a:t>
            </a:r>
            <a:r>
              <a:rPr lang="et" dirty="0" smtClean="0"/>
              <a:t>võistlemiseks paremad luud </a:t>
            </a:r>
            <a:r>
              <a:rPr lang="et" dirty="0"/>
              <a:t>ja lihased kui teistel).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u="sng" dirty="0"/>
              <a:t>Anaboolsed steroidid</a:t>
            </a:r>
            <a:r>
              <a:rPr lang="et" dirty="0"/>
              <a:t>: tehislikult toodetud steroidid, mis käituvad nagu keha poolt tehtavad steroidid (testosteroon). Kasutatakse lihasmassi suurendamiseks.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u="sng" dirty="0"/>
              <a:t>Peitedoping </a:t>
            </a:r>
            <a:r>
              <a:rPr lang="et" dirty="0"/>
              <a:t>(diereetikumid): eesmärk on peita teisi dopinguid dopingutesti eest.  Kasutatakse üldjuhul koos teise dopinguga.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u="sng" dirty="0"/>
              <a:t>Valuvaigistid</a:t>
            </a:r>
            <a:r>
              <a:rPr lang="et" dirty="0"/>
              <a:t>: aitavad sportlasel valuga toime tulla: poks, maadlus jm</a:t>
            </a:r>
            <a:endParaRPr dirty="0"/>
          </a:p>
        </p:txBody>
      </p:sp>
      <p:pic>
        <p:nvPicPr>
          <p:cNvPr id="266" name="Google Shape;26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0875" y="0"/>
            <a:ext cx="2023125" cy="134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7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Dopingu mõjud organismile</a:t>
            </a:r>
            <a:endParaRPr/>
          </a:p>
        </p:txBody>
      </p:sp>
      <p:sp>
        <p:nvSpPr>
          <p:cNvPr id="272" name="Google Shape;272;p47"/>
          <p:cNvSpPr txBox="1">
            <a:spLocks noGrp="1"/>
          </p:cNvSpPr>
          <p:nvPr>
            <p:ph type="body" idx="1"/>
          </p:nvPr>
        </p:nvSpPr>
        <p:spPr>
          <a:xfrm>
            <a:off x="81900" y="1144125"/>
            <a:ext cx="9062100" cy="390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b="1" dirty="0"/>
              <a:t>Veredoping põhjustab:</a:t>
            </a:r>
            <a:endParaRPr b="1" dirty="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südamerikkeid, ajurabandusi, neerukahjustusi ja kõrge vererõhu ohu suurenemist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dirty="0" smtClean="0"/>
              <a:t>veregadopinguga </a:t>
            </a:r>
            <a:r>
              <a:rPr lang="et" dirty="0"/>
              <a:t>seotud tervisehädasid (nakkuseid, mürgistusi ja valgete vereliblede ülekoormust)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t" b="1" dirty="0"/>
              <a:t>Steroidid põhjustavad: </a:t>
            </a:r>
            <a:endParaRPr b="1" dirty="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suurendatud maksa- ja südame-veresoonkonna haiguste ohtu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aknet, kiilaspäisust, agressiivsust meeleolukõikumisi, enesetapumõtteid jm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t" u="sng" dirty="0"/>
              <a:t>Meestel</a:t>
            </a:r>
            <a:r>
              <a:rPr lang="et" dirty="0"/>
              <a:t>: kahanevad munandid, kasvavad rinnad, sugutung ja spermatoodang väheneb.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t" sz="1700" u="sng" dirty="0"/>
              <a:t>Naistel</a:t>
            </a:r>
            <a:r>
              <a:rPr lang="et" sz="1700" dirty="0"/>
              <a:t>: muutub hääl madalamaks, suureb karvakasv ja tekivad menstruaaltsükli </a:t>
            </a:r>
            <a:r>
              <a:rPr lang="et" sz="1700" dirty="0" smtClean="0"/>
              <a:t>hälbed</a:t>
            </a:r>
            <a:r>
              <a:rPr lang="et" sz="1700" dirty="0"/>
              <a:t>.</a:t>
            </a:r>
            <a:endParaRPr sz="17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73" name="Google Shape;27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21700" y="-10075"/>
            <a:ext cx="1622300" cy="162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8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dirty="0" smtClean="0"/>
              <a:t>Video: trenn ja toitumine</a:t>
            </a:r>
            <a:endParaRPr dirty="0"/>
          </a:p>
        </p:txBody>
      </p:sp>
      <p:sp>
        <p:nvSpPr>
          <p:cNvPr id="279" name="Google Shape;279;p48"/>
          <p:cNvSpPr txBox="1">
            <a:spLocks noGrp="1"/>
          </p:cNvSpPr>
          <p:nvPr>
            <p:ph type="body" idx="1"/>
          </p:nvPr>
        </p:nvSpPr>
        <p:spPr>
          <a:xfrm>
            <a:off x="521575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buNone/>
            </a:pPr>
            <a:r>
              <a:rPr lang="et-EE" dirty="0"/>
              <a:t>Elina Pähklimägi ja Rene Mandri</a:t>
            </a:r>
          </a:p>
          <a:p>
            <a:pPr marL="0" lvl="0" indent="0" algn="ctr">
              <a:buNone/>
            </a:pPr>
            <a:endParaRPr lang="et-EE" dirty="0" smtClean="0"/>
          </a:p>
          <a:p>
            <a:pPr marL="0" lvl="0" indent="0" algn="ctr">
              <a:buNone/>
            </a:pPr>
            <a:r>
              <a:rPr lang="et-EE" dirty="0" smtClean="0"/>
              <a:t>Rene </a:t>
            </a:r>
            <a:r>
              <a:rPr lang="et-EE" dirty="0"/>
              <a:t>räägib Elinale ära kogu tõe toitumise ja sporditegemise seosetest. Kas spordimees peaks rohkem sööma kui mittesportlane? Kuidas kaalust alla võtta</a:t>
            </a:r>
            <a:r>
              <a:rPr lang="et-EE" dirty="0" smtClean="0"/>
              <a:t>?</a:t>
            </a:r>
          </a:p>
          <a:p>
            <a:pPr marL="0" lvl="0" indent="0" algn="ctr">
              <a:buNone/>
            </a:pPr>
            <a:endParaRPr lang="et-EE" dirty="0"/>
          </a:p>
          <a:p>
            <a:pPr marL="0" indent="0" algn="ctr">
              <a:buNone/>
            </a:pPr>
            <a:r>
              <a:rPr lang="et-EE" u="sng" dirty="0">
                <a:solidFill>
                  <a:schemeClr val="hlink"/>
                </a:solidFill>
                <a:hlinkClick r:id="rId3"/>
              </a:rPr>
              <a:t>https://www.youtube.com/watch?v=wVYAYuCoIzk</a:t>
            </a:r>
            <a:endParaRPr lang="et-EE" dirty="0"/>
          </a:p>
          <a:p>
            <a:pPr marL="0" lvl="0" indent="0" algn="ctr">
              <a:buNone/>
            </a:pPr>
            <a:endParaRPr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8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dirty="0"/>
              <a:t>Miks me sööme?</a:t>
            </a:r>
            <a:endParaRPr dirty="0"/>
          </a:p>
        </p:txBody>
      </p:sp>
      <p:sp>
        <p:nvSpPr>
          <p:cNvPr id="129" name="Google Shape;129;p28"/>
          <p:cNvSpPr txBox="1">
            <a:spLocks noGrp="1"/>
          </p:cNvSpPr>
          <p:nvPr>
            <p:ph type="body" idx="1"/>
          </p:nvPr>
        </p:nvSpPr>
        <p:spPr>
          <a:xfrm>
            <a:off x="276125" y="1144125"/>
            <a:ext cx="8974800" cy="3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dirty="0"/>
              <a:t>Me sööme, et saada energiat, toitaineid ja mineraalaineid.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t" dirty="0" smtClean="0"/>
              <a:t>Seedimisel lõhustatakse toitaineid </a:t>
            </a:r>
            <a:r>
              <a:rPr lang="et" dirty="0"/>
              <a:t>- vabaneb energia</a:t>
            </a:r>
            <a:r>
              <a:rPr lang="et" dirty="0" smtClean="0"/>
              <a:t>. Toitainete baasil saab keha mitmesuguseid aineid juurde sünteesida, kasvada või surnud rakke asendada.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t" dirty="0"/>
              <a:t>Me vajame energiat: </a:t>
            </a:r>
            <a:endParaRPr dirty="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et" dirty="0"/>
              <a:t>H</a:t>
            </a:r>
            <a:r>
              <a:rPr lang="et" dirty="0" smtClean="0"/>
              <a:t>ingamiseks</a:t>
            </a:r>
            <a:r>
              <a:rPr lang="et" dirty="0"/>
              <a:t>, </a:t>
            </a:r>
            <a:r>
              <a:rPr lang="et" dirty="0" smtClean="0"/>
              <a:t>südame tööks</a:t>
            </a:r>
            <a:r>
              <a:rPr lang="et" dirty="0"/>
              <a:t>, kehatemperatuuri säilitamiseks </a:t>
            </a:r>
            <a:r>
              <a:rPr lang="et" dirty="0" smtClean="0"/>
              <a:t>jms  (põhiainevahetus). See moodustab </a:t>
            </a:r>
            <a:r>
              <a:rPr lang="et" dirty="0"/>
              <a:t>70 </a:t>
            </a:r>
            <a:r>
              <a:rPr lang="et" dirty="0" smtClean="0"/>
              <a:t>- 80</a:t>
            </a:r>
            <a:r>
              <a:rPr lang="et" dirty="0"/>
              <a:t>% inimese päevasest energiatarbest. 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t" dirty="0"/>
              <a:t>T</a:t>
            </a:r>
            <a:r>
              <a:rPr lang="et" dirty="0" smtClean="0"/>
              <a:t>oidu </a:t>
            </a:r>
            <a:r>
              <a:rPr lang="et" dirty="0"/>
              <a:t>seedimiseks ja omastamiseks, </a:t>
            </a:r>
            <a:r>
              <a:rPr lang="et" dirty="0" smtClean="0"/>
              <a:t>moodustab 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t" dirty="0"/>
              <a:t>	</a:t>
            </a:r>
            <a:r>
              <a:rPr lang="et" dirty="0" smtClean="0"/>
              <a:t>5  - 20</a:t>
            </a:r>
            <a:r>
              <a:rPr lang="et" dirty="0"/>
              <a:t>% inimese päevasest energiatarbest,</a:t>
            </a:r>
            <a:endParaRPr dirty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t" dirty="0" smtClean="0"/>
              <a:t>3. Liikumiseks/liigutamiseks.</a:t>
            </a:r>
            <a:r>
              <a:rPr lang="et" dirty="0"/>
              <a:t>	 	 	 	 	 	 	 	 	 	 	 	 	</a:t>
            </a:r>
            <a:endParaRPr dirty="0"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30" name="Google Shape;13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9651" y="3809206"/>
            <a:ext cx="2364349" cy="132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4800" y="0"/>
            <a:ext cx="1906575" cy="172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9"/>
          <p:cNvSpPr txBox="1">
            <a:spLocks noGrp="1"/>
          </p:cNvSpPr>
          <p:nvPr>
            <p:ph type="title"/>
          </p:nvPr>
        </p:nvSpPr>
        <p:spPr>
          <a:xfrm>
            <a:off x="387900" y="150786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dirty="0"/>
              <a:t>Kilokalorid - “kcal”</a:t>
            </a:r>
            <a:endParaRPr dirty="0"/>
          </a:p>
        </p:txBody>
      </p:sp>
      <p:sp>
        <p:nvSpPr>
          <p:cNvPr id="137" name="Google Shape;137;p29"/>
          <p:cNvSpPr txBox="1">
            <a:spLocks noGrp="1"/>
          </p:cNvSpPr>
          <p:nvPr>
            <p:ph type="body" idx="1"/>
          </p:nvPr>
        </p:nvSpPr>
        <p:spPr>
          <a:xfrm>
            <a:off x="387900" y="836886"/>
            <a:ext cx="8626500" cy="4112139"/>
          </a:xfrm>
          <a:prstGeom prst="rect">
            <a:avLst/>
          </a:prstGeom>
          <a:ln w="9525" cap="flat" cmpd="sng">
            <a:solidFill>
              <a:srgbClr val="22222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dirty="0"/>
              <a:t>Kilokalor on </a:t>
            </a:r>
            <a:r>
              <a:rPr lang="et" b="1" dirty="0"/>
              <a:t>energia mõõtühik</a:t>
            </a:r>
            <a:r>
              <a:rPr lang="et" dirty="0"/>
              <a:t>. Ühe </a:t>
            </a:r>
            <a:r>
              <a:rPr lang="et" dirty="0" smtClean="0"/>
              <a:t>kilokaloriga saab </a:t>
            </a:r>
            <a:r>
              <a:rPr lang="et" dirty="0"/>
              <a:t>soojendada 1 kg vett 1 kraadi võrra. Toiduenergia mõõtmiseks võib kasutada ka kilodžaule (kJ). </a:t>
            </a:r>
            <a:r>
              <a:rPr lang="et" b="1" dirty="0"/>
              <a:t>1 kcal = 4.2 kJ </a:t>
            </a:r>
            <a:endParaRPr lang="et" b="1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dirty="0" smtClean="0"/>
              <a:t>Energiavajadus sõltub inimese kehamassist, soost, ainevahetuse kiirusest jm.</a:t>
            </a:r>
            <a:endParaRPr dirty="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Poistel läheb vaja umbes </a:t>
            </a:r>
            <a:r>
              <a:rPr lang="et" b="1" dirty="0"/>
              <a:t>2700-2900 kcal</a:t>
            </a:r>
            <a:r>
              <a:rPr lang="et" dirty="0"/>
              <a:t> päevas.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dirty="0"/>
              <a:t>Tüdrukutel läheb vaja umbes </a:t>
            </a:r>
            <a:r>
              <a:rPr lang="et" b="1" dirty="0"/>
              <a:t>2300-2400 kcal</a:t>
            </a:r>
            <a:r>
              <a:rPr lang="et" dirty="0"/>
              <a:t> päevas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t" dirty="0"/>
              <a:t>Kui on soov võtta kaalu juurde/kaotada kaalu, siis tuleb süüa sellest rohkem/vähem.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t" dirty="0"/>
              <a:t>Näiteks 100g </a:t>
            </a:r>
            <a:r>
              <a:rPr lang="et" dirty="0" smtClean="0"/>
              <a:t>või energiasisaldus on </a:t>
            </a:r>
            <a:r>
              <a:rPr lang="et" dirty="0"/>
              <a:t>717 kcal, 100g kapsas on 25 kcal ja 100g </a:t>
            </a:r>
            <a:r>
              <a:rPr lang="et" dirty="0" smtClean="0"/>
              <a:t>šokolaadis „Twix“ </a:t>
            </a:r>
            <a:r>
              <a:rPr lang="et" dirty="0"/>
              <a:t>on 502 kcal. </a:t>
            </a:r>
            <a:endParaRPr dirty="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t" u="sng" dirty="0">
                <a:solidFill>
                  <a:schemeClr val="hlink"/>
                </a:solidFill>
                <a:hlinkClick r:id="rId3"/>
              </a:rPr>
              <a:t>http://struktuur.net/</a:t>
            </a:r>
            <a:r>
              <a:rPr lang="et" dirty="0"/>
              <a:t> - Kui palju energiat </a:t>
            </a:r>
            <a:r>
              <a:rPr lang="et" dirty="0" smtClean="0"/>
              <a:t>ööpäevas vajad </a:t>
            </a:r>
            <a:r>
              <a:rPr lang="et" dirty="0"/>
              <a:t>Sina?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7980" y="1390157"/>
            <a:ext cx="4293800" cy="3720573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30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Toitumise, puhkuse ja treenimise reegel</a:t>
            </a:r>
            <a:endParaRPr/>
          </a:p>
        </p:txBody>
      </p:sp>
      <p:sp>
        <p:nvSpPr>
          <p:cNvPr id="143" name="Google Shape;143;p30"/>
          <p:cNvSpPr txBox="1">
            <a:spLocks noGrp="1"/>
          </p:cNvSpPr>
          <p:nvPr>
            <p:ph type="body" idx="1"/>
          </p:nvPr>
        </p:nvSpPr>
        <p:spPr>
          <a:xfrm>
            <a:off x="387899" y="1199693"/>
            <a:ext cx="8617111" cy="24286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71600" lvl="0" indent="45720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1371600" lvl="0" indent="45720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1371600" lvl="0" indent="45720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t" dirty="0"/>
              <a:t>	 		</a:t>
            </a:r>
            <a:endParaRPr dirty="0"/>
          </a:p>
          <a:p>
            <a:pPr marL="1371600" lvl="0" indent="45720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1371600" lvl="0" indent="45720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t" dirty="0"/>
              <a:t> 	 	 	 	 	</a:t>
            </a:r>
            <a:endParaRPr lang="et-EE" dirty="0"/>
          </a:p>
          <a:p>
            <a:pPr marL="0" lvl="0" indent="0">
              <a:spcBef>
                <a:spcPts val="1600"/>
              </a:spcBef>
              <a:buNone/>
            </a:pPr>
            <a:r>
              <a:rPr lang="et" dirty="0" smtClean="0"/>
              <a:t> </a:t>
            </a:r>
            <a:r>
              <a:rPr lang="et" dirty="0"/>
              <a:t>		 	 </a:t>
            </a:r>
            <a:r>
              <a:rPr lang="et" dirty="0"/>
              <a:t> </a:t>
            </a:r>
            <a:r>
              <a:rPr lang="et" dirty="0" smtClean="0"/>
              <a:t>          </a:t>
            </a:r>
            <a:r>
              <a:rPr lang="et-EE" dirty="0" smtClean="0"/>
              <a:t>Toitumine </a:t>
            </a:r>
            <a:r>
              <a:rPr lang="et-EE" dirty="0"/>
              <a:t>+ vesi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2" name="TextBox 1"/>
          <p:cNvSpPr txBox="1"/>
          <p:nvPr/>
        </p:nvSpPr>
        <p:spPr>
          <a:xfrm>
            <a:off x="5614305" y="2840928"/>
            <a:ext cx="1287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 smtClean="0">
                <a:solidFill>
                  <a:schemeClr val="tx1"/>
                </a:solidFill>
              </a:rPr>
              <a:t>Treenimine</a:t>
            </a:r>
            <a:endParaRPr lang="et-EE" sz="16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35885" y="2893601"/>
            <a:ext cx="1097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 smtClean="0">
                <a:solidFill>
                  <a:schemeClr val="tx1"/>
                </a:solidFill>
              </a:rPr>
              <a:t>Puhkus</a:t>
            </a:r>
            <a:endParaRPr lang="et-EE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1"/>
          <p:cNvSpPr txBox="1">
            <a:spLocks noGrp="1"/>
          </p:cNvSpPr>
          <p:nvPr>
            <p:ph type="title"/>
          </p:nvPr>
        </p:nvSpPr>
        <p:spPr>
          <a:xfrm>
            <a:off x="0" y="0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Vedeliku tarbimine</a:t>
            </a:r>
            <a:endParaRPr/>
          </a:p>
        </p:txBody>
      </p:sp>
      <p:sp>
        <p:nvSpPr>
          <p:cNvPr id="150" name="Google Shape;150;p31"/>
          <p:cNvSpPr txBox="1">
            <a:spLocks noGrp="1"/>
          </p:cNvSpPr>
          <p:nvPr>
            <p:ph type="body" idx="1"/>
          </p:nvPr>
        </p:nvSpPr>
        <p:spPr>
          <a:xfrm>
            <a:off x="0" y="584400"/>
            <a:ext cx="9144000" cy="45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600" dirty="0"/>
              <a:t>Vesi moodustab noorukite kehamassist </a:t>
            </a:r>
            <a:r>
              <a:rPr lang="et" sz="1600" dirty="0" smtClean="0"/>
              <a:t>umbes</a:t>
            </a:r>
            <a:r>
              <a:rPr lang="et" sz="1600" b="1" dirty="0" smtClean="0"/>
              <a:t> </a:t>
            </a:r>
            <a:r>
              <a:rPr lang="et" sz="1600" b="1" dirty="0"/>
              <a:t>60%.</a:t>
            </a:r>
            <a:endParaRPr sz="1600" b="1"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t" sz="1600" dirty="0"/>
              <a:t>Tüdrukud peaksid päevas jooma </a:t>
            </a:r>
            <a:r>
              <a:rPr lang="et" sz="1600" u="sng" dirty="0"/>
              <a:t>2,3 l</a:t>
            </a:r>
            <a:r>
              <a:rPr lang="et" sz="1600" dirty="0"/>
              <a:t> ja poisid </a:t>
            </a:r>
            <a:r>
              <a:rPr lang="et" sz="1600" u="sng" dirty="0"/>
              <a:t>3,3 l</a:t>
            </a:r>
            <a:r>
              <a:rPr lang="et" sz="1600" dirty="0"/>
              <a:t> vett.</a:t>
            </a:r>
            <a:endParaRPr sz="1600"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t" sz="1600" dirty="0"/>
              <a:t>Kehalise pingutuse ajal on vedeliku tarbimine väga tähtis - </a:t>
            </a:r>
            <a:r>
              <a:rPr lang="et" sz="1600" b="1" u="sng" dirty="0"/>
              <a:t>ei tohi</a:t>
            </a:r>
            <a:r>
              <a:rPr lang="et" sz="1600" dirty="0"/>
              <a:t> janutunnet ootama jääda, tuleb tarbida vedelikku iga 10-15 min tagant. </a:t>
            </a:r>
            <a:endParaRPr sz="1600"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t" sz="1600" dirty="0"/>
              <a:t>Peale treeningut tuleb kaotatud vesi </a:t>
            </a:r>
            <a:r>
              <a:rPr lang="et" sz="1600" u="sng" dirty="0"/>
              <a:t>1,5</a:t>
            </a:r>
            <a:r>
              <a:rPr lang="et" sz="1600" dirty="0"/>
              <a:t> kordselt organismi tagasi saada.</a:t>
            </a:r>
            <a:endParaRPr sz="1600"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t" sz="1600" dirty="0"/>
              <a:t>Tund aega kestval treeningul tuleks tarbida </a:t>
            </a:r>
            <a:r>
              <a:rPr lang="et" sz="1600" u="sng" dirty="0"/>
              <a:t>400 - 800 ml</a:t>
            </a:r>
            <a:r>
              <a:rPr lang="et" sz="1600" dirty="0"/>
              <a:t> vedelikku.</a:t>
            </a:r>
            <a:endParaRPr sz="1600"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t" sz="1600" dirty="0"/>
              <a:t>Pikemal treeningul tuleks veele lisada näpuotsatäis soola - saab elektrolüüte</a:t>
            </a:r>
            <a:endParaRPr sz="1600"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t" sz="1600" dirty="0"/>
              <a:t>Vedeliku mittetarbimisel ähvardab </a:t>
            </a:r>
            <a:r>
              <a:rPr lang="et" sz="1600" b="1" dirty="0"/>
              <a:t>ülekuumenemine</a:t>
            </a:r>
            <a:r>
              <a:rPr lang="et" sz="1600" dirty="0"/>
              <a:t> ja </a:t>
            </a:r>
            <a:r>
              <a:rPr lang="et" sz="1600" b="1" dirty="0"/>
              <a:t>vedelikupuudus</a:t>
            </a:r>
            <a:r>
              <a:rPr lang="et" sz="1600" dirty="0"/>
              <a:t> - krambid, kiiruse vähenemine, südame rütmi kiirenemine (saavutusvõime väheneb).        </a:t>
            </a:r>
            <a:endParaRPr sz="1600"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t" sz="1600" dirty="0"/>
              <a:t>Peale treeningut tuleks </a:t>
            </a:r>
            <a:r>
              <a:rPr lang="et" sz="1600" u="sng" dirty="0"/>
              <a:t>tarbida vedelikku</a:t>
            </a:r>
            <a:r>
              <a:rPr lang="et" sz="1600" dirty="0"/>
              <a:t>, et vitamiinid saaksid vees lahustuda -&gt; ensüümid saaksid töötada -&gt; toit saaks seeduda, </a:t>
            </a:r>
            <a:r>
              <a:rPr lang="et" sz="1600" dirty="0" smtClean="0"/>
              <a:t>energiat oleks piisavalt, </a:t>
            </a:r>
            <a:r>
              <a:rPr lang="et" sz="1600" dirty="0"/>
              <a:t>DNA kopeerimine </a:t>
            </a:r>
            <a:r>
              <a:rPr lang="et" sz="1600" dirty="0" smtClean="0"/>
              <a:t>tagatud jms.</a:t>
            </a:r>
            <a:endParaRPr sz="1600"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51" name="Google Shape;15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8400" y="1"/>
            <a:ext cx="2235600" cy="149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2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Kui palju on Sinu kehas vett?</a:t>
            </a:r>
            <a:endParaRPr/>
          </a:p>
        </p:txBody>
      </p:sp>
      <p:pic>
        <p:nvPicPr>
          <p:cNvPr id="3" name="Pilt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86" y="1590527"/>
            <a:ext cx="8909914" cy="32011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3"/>
          <p:cNvSpPr txBox="1">
            <a:spLocks noGrp="1"/>
          </p:cNvSpPr>
          <p:nvPr>
            <p:ph type="title"/>
          </p:nvPr>
        </p:nvSpPr>
        <p:spPr>
          <a:xfrm>
            <a:off x="387900" y="17227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Toitained</a:t>
            </a:r>
            <a:endParaRPr/>
          </a:p>
        </p:txBody>
      </p:sp>
      <p:sp>
        <p:nvSpPr>
          <p:cNvPr id="168" name="Google Shape;168;p33"/>
          <p:cNvSpPr txBox="1">
            <a:spLocks noGrp="1"/>
          </p:cNvSpPr>
          <p:nvPr>
            <p:ph type="body" idx="1"/>
          </p:nvPr>
        </p:nvSpPr>
        <p:spPr>
          <a:xfrm>
            <a:off x="387900" y="660150"/>
            <a:ext cx="8368200" cy="38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b="1" u="sng" dirty="0"/>
              <a:t>Makrotoitained</a:t>
            </a:r>
            <a:r>
              <a:rPr lang="et" dirty="0"/>
              <a:t>: </a:t>
            </a:r>
            <a:endParaRPr dirty="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t" b="1" dirty="0"/>
              <a:t>rasvained </a:t>
            </a:r>
            <a:r>
              <a:rPr lang="et" dirty="0"/>
              <a:t>(lipiidid</a:t>
            </a:r>
            <a:r>
              <a:rPr lang="et" b="1" dirty="0"/>
              <a:t>)</a:t>
            </a:r>
            <a:r>
              <a:rPr lang="et" dirty="0"/>
              <a:t> - </a:t>
            </a:r>
            <a:r>
              <a:rPr lang="et" b="1" dirty="0"/>
              <a:t>9 kcal </a:t>
            </a:r>
            <a:r>
              <a:rPr lang="et" dirty="0"/>
              <a:t>ühes grammis, 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b="1" dirty="0"/>
              <a:t>valgud </a:t>
            </a:r>
            <a:r>
              <a:rPr lang="et" dirty="0"/>
              <a:t>(proteiinid) - </a:t>
            </a:r>
            <a:r>
              <a:rPr lang="et" b="1" dirty="0"/>
              <a:t>4 kcal</a:t>
            </a:r>
            <a:r>
              <a:rPr lang="et" dirty="0"/>
              <a:t> ühes grammis,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b="1" dirty="0"/>
              <a:t>süsivesikud </a:t>
            </a:r>
            <a:r>
              <a:rPr lang="et" dirty="0"/>
              <a:t>(sahhariidid) - </a:t>
            </a:r>
            <a:r>
              <a:rPr lang="et" b="1" dirty="0"/>
              <a:t> 4 kcal</a:t>
            </a:r>
            <a:r>
              <a:rPr lang="et" dirty="0"/>
              <a:t> ühes grammis.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t" b="1" u="sng" dirty="0"/>
              <a:t>Mesotoitained</a:t>
            </a:r>
            <a:r>
              <a:rPr lang="et" dirty="0"/>
              <a:t>: kaltsium </a:t>
            </a:r>
            <a:r>
              <a:rPr lang="et" dirty="0" smtClean="0"/>
              <a:t>(luud, </a:t>
            </a:r>
            <a:r>
              <a:rPr lang="et" dirty="0"/>
              <a:t>hambad, lihaste kontraktsioon), kaalium (närvide korralik </a:t>
            </a:r>
            <a:r>
              <a:rPr lang="et" dirty="0" smtClean="0"/>
              <a:t>funktsioneerimine</a:t>
            </a:r>
            <a:r>
              <a:rPr lang="et" dirty="0"/>
              <a:t>, kaitse kõrge vererõhu eest), magneesium (lihaste lõõgastumine) jt.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t" b="1" u="sng" dirty="0"/>
              <a:t>Mikrotoitained</a:t>
            </a:r>
            <a:r>
              <a:rPr lang="et" dirty="0"/>
              <a:t>: raud (hemoglobiin) seleen (kaitse vabade radikaalide eest), jood (</a:t>
            </a:r>
            <a:r>
              <a:rPr lang="et" dirty="0" smtClean="0"/>
              <a:t>kilpnäärme talitlus) </a:t>
            </a:r>
            <a:r>
              <a:rPr lang="et" dirty="0"/>
              <a:t>jt.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69" name="Google Shape;16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4725" y="0"/>
            <a:ext cx="2519275" cy="141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6100" y="3914250"/>
            <a:ext cx="1737900" cy="122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34"/>
          <p:cNvPicPr preferRelativeResize="0"/>
          <p:nvPr/>
        </p:nvPicPr>
        <p:blipFill rotWithShape="1">
          <a:blip r:embed="rId3">
            <a:alphaModFix/>
          </a:blip>
          <a:srcRect l="5531" r="5531"/>
          <a:stretch/>
        </p:blipFill>
        <p:spPr>
          <a:xfrm>
            <a:off x="5897300" y="125375"/>
            <a:ext cx="2949447" cy="2212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4"/>
          <p:cNvPicPr preferRelativeResize="0"/>
          <p:nvPr/>
        </p:nvPicPr>
        <p:blipFill rotWithShape="1">
          <a:blip r:embed="rId4">
            <a:alphaModFix/>
          </a:blip>
          <a:srcRect t="12502" b="12495"/>
          <a:stretch/>
        </p:blipFill>
        <p:spPr>
          <a:xfrm>
            <a:off x="5897312" y="2820050"/>
            <a:ext cx="2949446" cy="2212074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34"/>
          <p:cNvSpPr txBox="1">
            <a:spLocks noGrp="1"/>
          </p:cNvSpPr>
          <p:nvPr>
            <p:ph type="title"/>
          </p:nvPr>
        </p:nvSpPr>
        <p:spPr>
          <a:xfrm>
            <a:off x="151275" y="0"/>
            <a:ext cx="4779300" cy="14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dirty="0" smtClean="0">
                <a:solidFill>
                  <a:schemeClr val="dk1"/>
                </a:solidFill>
              </a:rPr>
              <a:t>Söögid, </a:t>
            </a:r>
            <a:r>
              <a:rPr lang="et" dirty="0">
                <a:solidFill>
                  <a:schemeClr val="dk1"/>
                </a:solidFill>
              </a:rPr>
              <a:t>mida võiks süüa enne treeningut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178" name="Google Shape;178;p34"/>
          <p:cNvSpPr txBox="1">
            <a:spLocks noGrp="1"/>
          </p:cNvSpPr>
          <p:nvPr>
            <p:ph type="body" idx="1"/>
          </p:nvPr>
        </p:nvSpPr>
        <p:spPr>
          <a:xfrm>
            <a:off x="151275" y="954475"/>
            <a:ext cx="5127600" cy="368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 sz="1800" dirty="0">
                <a:solidFill>
                  <a:schemeClr val="dk1"/>
                </a:solidFill>
              </a:rPr>
              <a:t>2-4 </a:t>
            </a:r>
            <a:r>
              <a:rPr lang="et" sz="1800" dirty="0" smtClean="0">
                <a:solidFill>
                  <a:schemeClr val="dk1"/>
                </a:solidFill>
              </a:rPr>
              <a:t>tundi </a:t>
            </a:r>
            <a:r>
              <a:rPr lang="et" sz="1800" dirty="0">
                <a:solidFill>
                  <a:schemeClr val="dk1"/>
                </a:solidFill>
              </a:rPr>
              <a:t>enne treeningut tuleks süüa: 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t" sz="1800" dirty="0">
                <a:solidFill>
                  <a:schemeClr val="dk1"/>
                </a:solidFill>
              </a:rPr>
              <a:t>Süsivesikuid (kuid mitte suhkruid</a:t>
            </a:r>
            <a:r>
              <a:rPr lang="et" sz="1800" dirty="0" smtClean="0">
                <a:solidFill>
                  <a:schemeClr val="dk1"/>
                </a:solidFill>
              </a:rPr>
              <a:t>), </a:t>
            </a:r>
            <a:r>
              <a:rPr lang="et" sz="1800" dirty="0">
                <a:solidFill>
                  <a:schemeClr val="dk1"/>
                </a:solidFill>
              </a:rPr>
              <a:t>näiteks pudrud, puuviljad jm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t" sz="1800" dirty="0" smtClean="0">
                <a:solidFill>
                  <a:schemeClr val="dk1"/>
                </a:solidFill>
              </a:rPr>
              <a:t>Valke </a:t>
            </a:r>
            <a:r>
              <a:rPr lang="et" sz="1800" dirty="0">
                <a:solidFill>
                  <a:schemeClr val="dk1"/>
                </a:solidFill>
              </a:rPr>
              <a:t>(kuid väikeses koguses</a:t>
            </a:r>
            <a:r>
              <a:rPr lang="et" sz="1800" dirty="0" smtClean="0">
                <a:solidFill>
                  <a:schemeClr val="dk1"/>
                </a:solidFill>
              </a:rPr>
              <a:t>), </a:t>
            </a:r>
            <a:r>
              <a:rPr lang="et" sz="1800" dirty="0">
                <a:solidFill>
                  <a:schemeClr val="dk1"/>
                </a:solidFill>
              </a:rPr>
              <a:t>näiteks liha, piimatooteid, ubasid jm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t" sz="1800" dirty="0">
                <a:solidFill>
                  <a:schemeClr val="dk1"/>
                </a:solidFill>
              </a:rPr>
              <a:t>1-2 </a:t>
            </a:r>
            <a:r>
              <a:rPr lang="et" sz="1800" dirty="0" smtClean="0">
                <a:solidFill>
                  <a:schemeClr val="dk1"/>
                </a:solidFill>
              </a:rPr>
              <a:t>tundi </a:t>
            </a:r>
            <a:r>
              <a:rPr lang="et" sz="1800" dirty="0">
                <a:solidFill>
                  <a:schemeClr val="dk1"/>
                </a:solidFill>
              </a:rPr>
              <a:t>enne treeningut tuleks süüa: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t" sz="1800" dirty="0">
                <a:solidFill>
                  <a:schemeClr val="dk1"/>
                </a:solidFill>
              </a:rPr>
              <a:t>Süsivesikuid - kiirelt kättesaadav energia, saab kohe treeningul kasutada. </a:t>
            </a:r>
            <a:endParaRPr sz="1800" b="1" u="sng" dirty="0">
              <a:solidFill>
                <a:schemeClr val="dk1"/>
              </a:solidFill>
            </a:endParaRPr>
          </a:p>
        </p:txBody>
      </p:sp>
      <p:sp>
        <p:nvSpPr>
          <p:cNvPr id="179" name="Google Shape;179;p34"/>
          <p:cNvSpPr txBox="1"/>
          <p:nvPr/>
        </p:nvSpPr>
        <p:spPr>
          <a:xfrm>
            <a:off x="7182875" y="2394525"/>
            <a:ext cx="5043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">
                <a:solidFill>
                  <a:srgbClr val="FFFFFF"/>
                </a:solidFill>
              </a:rPr>
              <a:t>VS.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1419</Words>
  <Application>Microsoft Office PowerPoint</Application>
  <PresentationFormat>Ekraaniseanss (16:9)</PresentationFormat>
  <Paragraphs>173</Paragraphs>
  <Slides>23</Slides>
  <Notes>23</Notes>
  <HiddenSlides>0</HiddenSlides>
  <MMClips>0</MMClips>
  <ScaleCrop>false</ScaleCrop>
  <HeadingPairs>
    <vt:vector size="6" baseType="variant">
      <vt:variant>
        <vt:lpstr>Kasutatud fondid</vt:lpstr>
      </vt:variant>
      <vt:variant>
        <vt:i4>4</vt:i4>
      </vt:variant>
      <vt:variant>
        <vt:lpstr>Kujundus</vt:lpstr>
      </vt:variant>
      <vt:variant>
        <vt:i4>2</vt:i4>
      </vt:variant>
      <vt:variant>
        <vt:lpstr>Slaidipealkirjad</vt:lpstr>
      </vt:variant>
      <vt:variant>
        <vt:i4>23</vt:i4>
      </vt:variant>
    </vt:vector>
  </HeadingPairs>
  <TitlesOfParts>
    <vt:vector size="29" baseType="lpstr">
      <vt:lpstr>Roboto Slab</vt:lpstr>
      <vt:lpstr>Times New Roman</vt:lpstr>
      <vt:lpstr>Roboto</vt:lpstr>
      <vt:lpstr>Arial</vt:lpstr>
      <vt:lpstr>Simple Light</vt:lpstr>
      <vt:lpstr>Marina</vt:lpstr>
      <vt:lpstr>TERVISLIK TOITUMINE ja TREENING</vt:lpstr>
      <vt:lpstr>PowerPointi esitlus</vt:lpstr>
      <vt:lpstr>Miks me sööme?</vt:lpstr>
      <vt:lpstr>Kilokalorid - “kcal”</vt:lpstr>
      <vt:lpstr>Toitumise, puhkuse ja treenimise reegel</vt:lpstr>
      <vt:lpstr>Vedeliku tarbimine</vt:lpstr>
      <vt:lpstr>Kui palju on Sinu kehas vett?</vt:lpstr>
      <vt:lpstr>Toitained</vt:lpstr>
      <vt:lpstr>Söögid, mida võiks süüa enne treeningut</vt:lpstr>
      <vt:lpstr>Aeroobne treening.</vt:lpstr>
      <vt:lpstr>Anaeroobne treening</vt:lpstr>
      <vt:lpstr>Mis paneb lihase kasvama?</vt:lpstr>
      <vt:lpstr>Keharaskusel vs. raskustega treening</vt:lpstr>
      <vt:lpstr>Mida süüa treeningu ajal ja pärast treeningut?</vt:lpstr>
      <vt:lpstr>Teeme ise spordijooki!</vt:lpstr>
      <vt:lpstr>Võrdle proteiinipulbrit isetehtud spordijoogiga</vt:lpstr>
      <vt:lpstr>Kui tihti ja kui kaua tuleks treenida?</vt:lpstr>
      <vt:lpstr>Treeninguga seostuvad riskid</vt:lpstr>
      <vt:lpstr>Toitumine spordis</vt:lpstr>
      <vt:lpstr>Toidulisandid</vt:lpstr>
      <vt:lpstr>Doping</vt:lpstr>
      <vt:lpstr>Dopingu mõjud organismile</vt:lpstr>
      <vt:lpstr>Video: trenn ja toitumine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TERVISLIK TOITUMINE ja TREENING</dc:title>
  <cp:lastModifiedBy>Omanik</cp:lastModifiedBy>
  <cp:revision>22</cp:revision>
  <dcterms:modified xsi:type="dcterms:W3CDTF">2020-01-09T08:15:48Z</dcterms:modified>
</cp:coreProperties>
</file>